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unknown"/>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18" r:id="rId2"/>
    <p:sldId id="321" r:id="rId3"/>
    <p:sldId id="310" r:id="rId4"/>
    <p:sldId id="311" r:id="rId5"/>
    <p:sldId id="312" r:id="rId6"/>
    <p:sldId id="313" r:id="rId7"/>
    <p:sldId id="314" r:id="rId8"/>
    <p:sldId id="299" r:id="rId9"/>
    <p:sldId id="300" r:id="rId10"/>
    <p:sldId id="301" r:id="rId11"/>
    <p:sldId id="302" r:id="rId12"/>
    <p:sldId id="315" r:id="rId13"/>
    <p:sldId id="285" r:id="rId14"/>
    <p:sldId id="286" r:id="rId15"/>
    <p:sldId id="287" r:id="rId16"/>
    <p:sldId id="288" r:id="rId17"/>
    <p:sldId id="319" r:id="rId18"/>
    <p:sldId id="289" r:id="rId19"/>
    <p:sldId id="291" r:id="rId20"/>
    <p:sldId id="290" r:id="rId21"/>
    <p:sldId id="292" r:id="rId22"/>
    <p:sldId id="293" r:id="rId23"/>
    <p:sldId id="294" r:id="rId24"/>
    <p:sldId id="295" r:id="rId25"/>
    <p:sldId id="296" r:id="rId26"/>
    <p:sldId id="297" r:id="rId27"/>
    <p:sldId id="298" r:id="rId28"/>
    <p:sldId id="280" r:id="rId29"/>
    <p:sldId id="281" r:id="rId30"/>
    <p:sldId id="282" r:id="rId31"/>
    <p:sldId id="283" r:id="rId32"/>
    <p:sldId id="284" r:id="rId33"/>
    <p:sldId id="317" r:id="rId34"/>
    <p:sldId id="303" r:id="rId35"/>
    <p:sldId id="304" r:id="rId36"/>
    <p:sldId id="305" r:id="rId37"/>
    <p:sldId id="306" r:id="rId38"/>
    <p:sldId id="307" r:id="rId39"/>
    <p:sldId id="308" r:id="rId40"/>
    <p:sldId id="309" r:id="rId41"/>
    <p:sldId id="32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9" autoAdjust="0"/>
    <p:restoredTop sz="94660"/>
  </p:normalViewPr>
  <p:slideViewPr>
    <p:cSldViewPr snapToGrid="0">
      <p:cViewPr>
        <p:scale>
          <a:sx n="96" d="100"/>
          <a:sy n="96" d="100"/>
        </p:scale>
        <p:origin x="-5" y="3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8/12/2019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8/12/2019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8/12/2019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media" Target="../media/media3.mp4"/><Relationship Id="rId2" Type="http://schemas.openxmlformats.org/officeDocument/2006/relationships/slideLayout" Target="../slideLayouts/slideLayout7.xml"/><Relationship Id="rId1" Type="http://schemas.openxmlformats.org/officeDocument/2006/relationships/video" Target="../media/media3.mp4"/><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maxembedded.files.wordpress.com/2013/08/serial-transfer.png?resize=470,143" TargetMode="Externa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maxembedded.files.wordpress.com/2013/08/parallel-transfer.png?resize=470,31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media" Target="../media/media4.mp4"/><Relationship Id="rId2" Type="http://schemas.openxmlformats.org/officeDocument/2006/relationships/slideLayout" Target="../slideLayouts/slideLayout7.xml"/><Relationship Id="rId1" Type="http://schemas.openxmlformats.org/officeDocument/2006/relationships/video" Target="../media/media4.mp4"/><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media" Target="../media/media5.mp4"/><Relationship Id="rId2" Type="http://schemas.openxmlformats.org/officeDocument/2006/relationships/slideLayout" Target="../slideLayouts/slideLayout2.xml"/><Relationship Id="rId1" Type="http://schemas.openxmlformats.org/officeDocument/2006/relationships/video" Target="../media/media5.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Accelerometer" TargetMode="External"/><Relationship Id="rId2" Type="http://schemas.openxmlformats.org/officeDocument/2006/relationships/hyperlink" Target="https://en.wikipedia.org/wiki/Specific_force" TargetMode="Externa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hyperlink" Target="https://en.wikipedia.org/wiki/Magnetometers" TargetMode="External"/><Relationship Id="rId4" Type="http://schemas.openxmlformats.org/officeDocument/2006/relationships/hyperlink" Target="https://en.wikipedia.org/wiki/Gyroscop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media" Target="../media/media6.mp4"/><Relationship Id="rId2" Type="http://schemas.openxmlformats.org/officeDocument/2006/relationships/slideLayout" Target="../slideLayouts/slideLayout7.xml"/><Relationship Id="rId1" Type="http://schemas.openxmlformats.org/officeDocument/2006/relationships/video" Target="../media/media6.mp4"/><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en.wikipedia.org/wiki/CAN_bus" TargetMode="External"/><Relationship Id="rId13" Type="http://schemas.openxmlformats.org/officeDocument/2006/relationships/hyperlink" Target="https://en.wikipedia.org/wiki/MultiMediaCard" TargetMode="External"/><Relationship Id="rId3" Type="http://schemas.openxmlformats.org/officeDocument/2006/relationships/hyperlink" Target="https://en.wikipedia.org/wiki/Audio_codec" TargetMode="External"/><Relationship Id="rId7" Type="http://schemas.openxmlformats.org/officeDocument/2006/relationships/hyperlink" Target="https://en.wikipedia.org/wiki/USART" TargetMode="External"/><Relationship Id="rId12" Type="http://schemas.openxmlformats.org/officeDocument/2006/relationships/hyperlink" Target="https://en.wikipedia.org/wiki/EEPROM" TargetMode="External"/><Relationship Id="rId2" Type="http://schemas.openxmlformats.org/officeDocument/2006/relationships/hyperlink" Target="https://en.wikipedia.org/wiki/Analog-to-digital_converter" TargetMode="External"/><Relationship Id="rId1" Type="http://schemas.openxmlformats.org/officeDocument/2006/relationships/slideLayout" Target="../slideLayouts/slideLayout7.xml"/><Relationship Id="rId6" Type="http://schemas.openxmlformats.org/officeDocument/2006/relationships/hyperlink" Target="https://en.wikipedia.org/wiki/USB" TargetMode="External"/><Relationship Id="rId11" Type="http://schemas.openxmlformats.org/officeDocument/2006/relationships/hyperlink" Target="https://en.wikipedia.org/wiki/Flash_memory" TargetMode="External"/><Relationship Id="rId5" Type="http://schemas.openxmlformats.org/officeDocument/2006/relationships/hyperlink" Target="https://en.wikipedia.org/wiki/Ethernet" TargetMode="External"/><Relationship Id="rId10" Type="http://schemas.openxmlformats.org/officeDocument/2006/relationships/hyperlink" Target="https://en.wikipedia.org/wiki/IEEE_802.11" TargetMode="External"/><Relationship Id="rId4" Type="http://schemas.openxmlformats.org/officeDocument/2006/relationships/hyperlink" Target="https://en.wikipedia.org/wiki/Digital-to-analog_converter" TargetMode="External"/><Relationship Id="rId9" Type="http://schemas.openxmlformats.org/officeDocument/2006/relationships/hyperlink" Target="https://en.wikipedia.org/wiki/IEEE_802.15.4" TargetMode="External"/><Relationship Id="rId14" Type="http://schemas.openxmlformats.org/officeDocument/2006/relationships/hyperlink" Target="https://en.wikipedia.org/wiki/Secure_Digita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7.xml"/><Relationship Id="rId1" Type="http://schemas.openxmlformats.org/officeDocument/2006/relationships/video" Target="../media/media1.mp4"/><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slideLayout" Target="../slideLayouts/slideLayout2.xml"/><Relationship Id="rId1" Type="http://schemas.openxmlformats.org/officeDocument/2006/relationships/video" Target="../media/media2.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74273" y="581944"/>
            <a:ext cx="5668539" cy="144655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8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SENSOR KIT</a:t>
            </a:r>
            <a:endParaRPr lang="en-US" sz="8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3" name="TextBox 2"/>
          <p:cNvSpPr txBox="1"/>
          <p:nvPr/>
        </p:nvSpPr>
        <p:spPr>
          <a:xfrm>
            <a:off x="1622065" y="2153825"/>
            <a:ext cx="9366637" cy="923330"/>
          </a:xfrm>
          <a:prstGeom prst="rect">
            <a:avLst/>
          </a:prstGeom>
          <a:noFill/>
        </p:spPr>
        <p:txBody>
          <a:bodyPr wrap="square" rtlCol="0">
            <a:spAutoFit/>
          </a:bodyPr>
          <a:lstStyle/>
          <a:p>
            <a:r>
              <a:rPr lang="en-IN" dirty="0" smtClean="0"/>
              <a:t>Problem Statement:</a:t>
            </a:r>
          </a:p>
          <a:p>
            <a:r>
              <a:rPr lang="en-IN" dirty="0"/>
              <a:t>	</a:t>
            </a:r>
            <a:r>
              <a:rPr lang="en-IN" dirty="0" smtClean="0"/>
              <a:t>To interface the different types of sensors and learning the different types of communication protocols</a:t>
            </a:r>
            <a:r>
              <a:rPr lang="en-IN" dirty="0" smtClean="0"/>
              <a:t>.</a:t>
            </a:r>
          </a:p>
        </p:txBody>
      </p:sp>
      <p:sp>
        <p:nvSpPr>
          <p:cNvPr id="4" name="TextBox 3"/>
          <p:cNvSpPr txBox="1"/>
          <p:nvPr/>
        </p:nvSpPr>
        <p:spPr>
          <a:xfrm>
            <a:off x="1717482" y="3387256"/>
            <a:ext cx="3904090" cy="2677656"/>
          </a:xfrm>
          <a:prstGeom prst="rect">
            <a:avLst/>
          </a:prstGeom>
          <a:noFill/>
        </p:spPr>
        <p:txBody>
          <a:bodyPr wrap="square" rtlCol="0">
            <a:spAutoFit/>
          </a:bodyPr>
          <a:lstStyle/>
          <a:p>
            <a:r>
              <a:rPr lang="en-IN" sz="2400" dirty="0" smtClean="0"/>
              <a:t>SENSORS</a:t>
            </a:r>
          </a:p>
          <a:p>
            <a:endParaRPr lang="en-IN" dirty="0" smtClean="0"/>
          </a:p>
          <a:p>
            <a:pPr marL="285750" indent="-285750">
              <a:buFont typeface="Arial" pitchFamily="34" charset="0"/>
              <a:buChar char="•"/>
            </a:pPr>
            <a:r>
              <a:rPr lang="en-IN" dirty="0" smtClean="0"/>
              <a:t>BASICS OF BIT MANIPULATION</a:t>
            </a:r>
          </a:p>
          <a:p>
            <a:pPr marL="285750" indent="-285750">
              <a:buFont typeface="Arial" pitchFamily="34" charset="0"/>
              <a:buChar char="•"/>
            </a:pPr>
            <a:r>
              <a:rPr lang="en-IN" dirty="0" smtClean="0"/>
              <a:t>LED BLINKING AND DEBOUNCING</a:t>
            </a:r>
          </a:p>
          <a:p>
            <a:pPr marL="285750" indent="-285750">
              <a:buFont typeface="Arial" pitchFamily="34" charset="0"/>
              <a:buChar char="•"/>
            </a:pPr>
            <a:r>
              <a:rPr lang="en-IN" dirty="0" smtClean="0"/>
              <a:t>IR SENSOR</a:t>
            </a:r>
          </a:p>
          <a:p>
            <a:pPr marL="285750" indent="-285750">
              <a:buFont typeface="Arial" pitchFamily="34" charset="0"/>
              <a:buChar char="•"/>
            </a:pPr>
            <a:r>
              <a:rPr lang="en-IN" dirty="0" smtClean="0"/>
              <a:t>ULTRASONIC SENSOR</a:t>
            </a:r>
          </a:p>
          <a:p>
            <a:pPr marL="285750" indent="-285750">
              <a:buFont typeface="Arial" pitchFamily="34" charset="0"/>
              <a:buChar char="•"/>
            </a:pPr>
            <a:r>
              <a:rPr lang="en-IN" dirty="0" smtClean="0"/>
              <a:t>MPU 6050</a:t>
            </a:r>
          </a:p>
          <a:p>
            <a:pPr marL="285750" indent="-285750">
              <a:buFont typeface="Arial" pitchFamily="34" charset="0"/>
              <a:buChar char="•"/>
            </a:pPr>
            <a:endParaRPr lang="en-IN" dirty="0" smtClean="0"/>
          </a:p>
          <a:p>
            <a:pPr marL="285750" indent="-285750">
              <a:buFont typeface="Arial" pitchFamily="34" charset="0"/>
              <a:buChar char="•"/>
            </a:pPr>
            <a:endParaRPr lang="en-IN" dirty="0" smtClean="0"/>
          </a:p>
        </p:txBody>
      </p:sp>
      <p:sp>
        <p:nvSpPr>
          <p:cNvPr id="5" name="TextBox 4"/>
          <p:cNvSpPr txBox="1"/>
          <p:nvPr/>
        </p:nvSpPr>
        <p:spPr>
          <a:xfrm>
            <a:off x="6957391" y="3442915"/>
            <a:ext cx="4230094" cy="1938992"/>
          </a:xfrm>
          <a:prstGeom prst="rect">
            <a:avLst/>
          </a:prstGeom>
          <a:noFill/>
        </p:spPr>
        <p:txBody>
          <a:bodyPr wrap="square" rtlCol="0">
            <a:spAutoFit/>
          </a:bodyPr>
          <a:lstStyle/>
          <a:p>
            <a:r>
              <a:rPr lang="en-IN" sz="2400" dirty="0" smtClean="0"/>
              <a:t>COMMUNICATION PROTOCOLS</a:t>
            </a:r>
          </a:p>
          <a:p>
            <a:endParaRPr lang="en-IN" sz="2400" dirty="0" smtClean="0"/>
          </a:p>
          <a:p>
            <a:pPr marL="342900" indent="-342900">
              <a:buFont typeface="Arial" pitchFamily="34" charset="0"/>
              <a:buChar char="•"/>
            </a:pPr>
            <a:r>
              <a:rPr lang="en-IN" dirty="0" smtClean="0"/>
              <a:t>UART</a:t>
            </a:r>
          </a:p>
          <a:p>
            <a:pPr marL="342900" indent="-342900">
              <a:buFont typeface="Arial" pitchFamily="34" charset="0"/>
              <a:buChar char="•"/>
            </a:pPr>
            <a:r>
              <a:rPr lang="en-IN" dirty="0" smtClean="0"/>
              <a:t>I2C</a:t>
            </a:r>
          </a:p>
          <a:p>
            <a:pPr marL="342900" indent="-342900">
              <a:buFont typeface="Arial" pitchFamily="34" charset="0"/>
              <a:buChar char="•"/>
            </a:pPr>
            <a:r>
              <a:rPr lang="en-IN" dirty="0" smtClean="0"/>
              <a:t>SPI</a:t>
            </a:r>
          </a:p>
          <a:p>
            <a:endParaRPr lang="en-IN" dirty="0"/>
          </a:p>
        </p:txBody>
      </p:sp>
    </p:spTree>
    <p:extLst>
      <p:ext uri="{BB962C8B-B14F-4D97-AF65-F5344CB8AC3E}">
        <p14:creationId xmlns:p14="http://schemas.microsoft.com/office/powerpoint/2010/main" xmlns="" val="6864637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4400" y="584200"/>
            <a:ext cx="7941733" cy="3724096"/>
          </a:xfrm>
          <a:prstGeom prst="rect">
            <a:avLst/>
          </a:prstGeom>
          <a:noFill/>
        </p:spPr>
        <p:txBody>
          <a:bodyPr wrap="square" rtlCol="0">
            <a:spAutoFit/>
          </a:bodyPr>
          <a:lstStyle/>
          <a:p>
            <a:r>
              <a:rPr lang="en-US" sz="2800" dirty="0" smtClean="0"/>
              <a:t>HOW IR SENSOR WORKS?</a:t>
            </a:r>
          </a:p>
          <a:p>
            <a:r>
              <a:rPr lang="en-US" sz="2000" dirty="0" smtClean="0"/>
              <a:t>Basically consists of four parts</a:t>
            </a:r>
          </a:p>
          <a:p>
            <a:r>
              <a:rPr lang="en-US" sz="2000" dirty="0" smtClean="0"/>
              <a:t> 1) Transmitter(Light emitting diode transmits IR rays).</a:t>
            </a:r>
          </a:p>
          <a:p>
            <a:r>
              <a:rPr lang="en-US" sz="2000" dirty="0" smtClean="0"/>
              <a:t>2) Receiver(Photo diode converts Reflected IR rays to current).</a:t>
            </a:r>
          </a:p>
          <a:p>
            <a:r>
              <a:rPr lang="en-US" sz="2000" dirty="0" smtClean="0"/>
              <a:t>3)Comparator Circuit ( operational amplifier (op-amp)).</a:t>
            </a:r>
          </a:p>
          <a:p>
            <a:r>
              <a:rPr lang="en-US" sz="2000" dirty="0" smtClean="0"/>
              <a:t>4)VCC,GND and OUT.</a:t>
            </a:r>
          </a:p>
          <a:p>
            <a:endParaRPr lang="en-US" sz="2000" dirty="0" smtClean="0"/>
          </a:p>
          <a:p>
            <a:r>
              <a:rPr lang="en-US" sz="2000" dirty="0" smtClean="0"/>
              <a:t> </a:t>
            </a:r>
          </a:p>
          <a:p>
            <a:endParaRPr lang="en-US" sz="2000" dirty="0" smtClean="0"/>
          </a:p>
          <a:p>
            <a:endParaRPr lang="en-US" sz="2000" dirty="0" smtClean="0"/>
          </a:p>
          <a:p>
            <a:endParaRPr lang="en-US" sz="2800" dirty="0"/>
          </a:p>
        </p:txBody>
      </p:sp>
      <p:pic>
        <p:nvPicPr>
          <p:cNvPr id="3" name="Picture 2" descr="Active IR2.JPG"/>
          <p:cNvPicPr>
            <a:picLocks noChangeAspect="1"/>
          </p:cNvPicPr>
          <p:nvPr/>
        </p:nvPicPr>
        <p:blipFill>
          <a:blip r:embed="rId2"/>
          <a:stretch>
            <a:fillRect/>
          </a:stretch>
        </p:blipFill>
        <p:spPr>
          <a:xfrm>
            <a:off x="815007" y="3432423"/>
            <a:ext cx="3380317" cy="1569720"/>
          </a:xfrm>
          <a:prstGeom prst="rect">
            <a:avLst/>
          </a:prstGeom>
        </p:spPr>
      </p:pic>
      <p:pic>
        <p:nvPicPr>
          <p:cNvPr id="4" name="Picture 3" descr="ACITVE IR.JPG"/>
          <p:cNvPicPr>
            <a:picLocks noChangeAspect="1"/>
          </p:cNvPicPr>
          <p:nvPr/>
        </p:nvPicPr>
        <p:blipFill>
          <a:blip r:embed="rId3"/>
          <a:stretch>
            <a:fillRect/>
          </a:stretch>
        </p:blipFill>
        <p:spPr>
          <a:xfrm>
            <a:off x="5223565" y="2735251"/>
            <a:ext cx="6282267" cy="3733136"/>
          </a:xfrm>
          <a:prstGeom prst="rect">
            <a:avLst/>
          </a:prstGeom>
        </p:spPr>
      </p:pic>
    </p:spTree>
    <p:extLst>
      <p:ext uri="{BB962C8B-B14F-4D97-AF65-F5344CB8AC3E}">
        <p14:creationId xmlns:p14="http://schemas.microsoft.com/office/powerpoint/2010/main" xmlns="" val="9764756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4266" y="516467"/>
            <a:ext cx="1964267" cy="6942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IR SENSOR</a:t>
            </a:r>
            <a:endParaRPr lang="en-US" dirty="0"/>
          </a:p>
        </p:txBody>
      </p:sp>
      <p:sp>
        <p:nvSpPr>
          <p:cNvPr id="3" name="Rectangle 2"/>
          <p:cNvSpPr/>
          <p:nvPr/>
        </p:nvSpPr>
        <p:spPr>
          <a:xfrm>
            <a:off x="4191000" y="1769533"/>
            <a:ext cx="2683933" cy="1083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Atmega</a:t>
            </a:r>
            <a:r>
              <a:rPr lang="en-US" dirty="0" smtClean="0"/>
              <a:t> 128</a:t>
            </a:r>
            <a:endParaRPr lang="en-US" dirty="0"/>
          </a:p>
        </p:txBody>
      </p:sp>
      <p:sp>
        <p:nvSpPr>
          <p:cNvPr id="5" name="Oval 4"/>
          <p:cNvSpPr/>
          <p:nvPr/>
        </p:nvSpPr>
        <p:spPr>
          <a:xfrm>
            <a:off x="3081867" y="3877733"/>
            <a:ext cx="1625600" cy="99906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OUT PIN is HIGH</a:t>
            </a:r>
            <a:endParaRPr lang="en-US" dirty="0"/>
          </a:p>
        </p:txBody>
      </p:sp>
      <p:sp>
        <p:nvSpPr>
          <p:cNvPr id="7" name="Oval 6"/>
          <p:cNvSpPr/>
          <p:nvPr/>
        </p:nvSpPr>
        <p:spPr>
          <a:xfrm>
            <a:off x="6434666" y="3826934"/>
            <a:ext cx="1718733" cy="107526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t>OUT PIN</a:t>
            </a:r>
          </a:p>
          <a:p>
            <a:pPr algn="ctr"/>
            <a:r>
              <a:rPr lang="en-US" dirty="0" smtClean="0"/>
              <a:t>Is LOW</a:t>
            </a:r>
          </a:p>
        </p:txBody>
      </p:sp>
      <p:sp>
        <p:nvSpPr>
          <p:cNvPr id="8" name="Rounded Rectangle 7"/>
          <p:cNvSpPr/>
          <p:nvPr/>
        </p:nvSpPr>
        <p:spPr>
          <a:xfrm>
            <a:off x="2963333" y="5579533"/>
            <a:ext cx="1921934" cy="98213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LED 1ON</a:t>
            </a:r>
            <a:endParaRPr lang="en-US" dirty="0"/>
          </a:p>
        </p:txBody>
      </p:sp>
      <p:sp>
        <p:nvSpPr>
          <p:cNvPr id="9" name="Rounded Rectangle 8"/>
          <p:cNvSpPr/>
          <p:nvPr/>
        </p:nvSpPr>
        <p:spPr>
          <a:xfrm>
            <a:off x="6400800" y="5486400"/>
            <a:ext cx="2116666" cy="104986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LED 2 ON</a:t>
            </a:r>
            <a:endParaRPr lang="en-US" dirty="0"/>
          </a:p>
        </p:txBody>
      </p:sp>
      <p:sp>
        <p:nvSpPr>
          <p:cNvPr id="10" name="Oval 9"/>
          <p:cNvSpPr/>
          <p:nvPr/>
        </p:nvSpPr>
        <p:spPr>
          <a:xfrm>
            <a:off x="4910667" y="194733"/>
            <a:ext cx="169333" cy="3132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5884333" y="194733"/>
            <a:ext cx="143934" cy="32173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extBox 11"/>
          <p:cNvSpPr txBox="1"/>
          <p:nvPr/>
        </p:nvSpPr>
        <p:spPr>
          <a:xfrm>
            <a:off x="4995333" y="982133"/>
            <a:ext cx="1109134" cy="246221"/>
          </a:xfrm>
          <a:prstGeom prst="rect">
            <a:avLst/>
          </a:prstGeom>
          <a:noFill/>
        </p:spPr>
        <p:txBody>
          <a:bodyPr wrap="square" rtlCol="0">
            <a:spAutoFit/>
          </a:bodyPr>
          <a:lstStyle/>
          <a:p>
            <a:r>
              <a:rPr lang="en-US" sz="1000" dirty="0" err="1" smtClean="0">
                <a:solidFill>
                  <a:schemeClr val="bg2">
                    <a:lumMod val="50000"/>
                  </a:schemeClr>
                </a:solidFill>
              </a:rPr>
              <a:t>Vcc</a:t>
            </a:r>
            <a:r>
              <a:rPr lang="en-US" sz="1000" dirty="0" smtClean="0">
                <a:solidFill>
                  <a:schemeClr val="bg2">
                    <a:lumMod val="50000"/>
                  </a:schemeClr>
                </a:solidFill>
              </a:rPr>
              <a:t>   Out   </a:t>
            </a:r>
            <a:r>
              <a:rPr lang="en-US" sz="1000" dirty="0" err="1" smtClean="0">
                <a:solidFill>
                  <a:schemeClr val="bg2">
                    <a:lumMod val="50000"/>
                  </a:schemeClr>
                </a:solidFill>
              </a:rPr>
              <a:t>Gnd</a:t>
            </a:r>
            <a:endParaRPr lang="en-US" sz="1000" dirty="0">
              <a:solidFill>
                <a:schemeClr val="bg2">
                  <a:lumMod val="50000"/>
                </a:schemeClr>
              </a:solidFill>
            </a:endParaRPr>
          </a:p>
        </p:txBody>
      </p:sp>
      <p:cxnSp>
        <p:nvCxnSpPr>
          <p:cNvPr id="14" name="Straight Connector 13"/>
          <p:cNvCxnSpPr/>
          <p:nvPr/>
        </p:nvCxnSpPr>
        <p:spPr>
          <a:xfrm flipH="1">
            <a:off x="5190067" y="1159933"/>
            <a:ext cx="8466" cy="6011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Straight Connector 17"/>
          <p:cNvCxnSpPr/>
          <p:nvPr/>
        </p:nvCxnSpPr>
        <p:spPr>
          <a:xfrm flipH="1">
            <a:off x="5418667" y="1176867"/>
            <a:ext cx="25400" cy="592666"/>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48867" y="1176867"/>
            <a:ext cx="25400" cy="601133"/>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064000" y="2844800"/>
            <a:ext cx="787400" cy="1007533"/>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5833533" y="2844800"/>
            <a:ext cx="1244600" cy="1024467"/>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p:cNvCxnSpPr>
            <a:stCxn id="5" idx="4"/>
            <a:endCxn id="8" idx="0"/>
          </p:cNvCxnSpPr>
          <p:nvPr/>
        </p:nvCxnSpPr>
        <p:spPr>
          <a:xfrm>
            <a:off x="3894667" y="4876800"/>
            <a:ext cx="29633" cy="702733"/>
          </a:xfrm>
          <a:prstGeom prst="line">
            <a:avLst/>
          </a:prstGeom>
        </p:spPr>
        <p:style>
          <a:lnRef idx="3">
            <a:schemeClr val="accent4"/>
          </a:lnRef>
          <a:fillRef idx="0">
            <a:schemeClr val="accent4"/>
          </a:fillRef>
          <a:effectRef idx="2">
            <a:schemeClr val="accent4"/>
          </a:effectRef>
          <a:fontRef idx="minor">
            <a:schemeClr val="tx1"/>
          </a:fontRef>
        </p:style>
      </p:cxnSp>
      <p:cxnSp>
        <p:nvCxnSpPr>
          <p:cNvPr id="30" name="Straight Connector 29"/>
          <p:cNvCxnSpPr>
            <a:stCxn id="7" idx="4"/>
          </p:cNvCxnSpPr>
          <p:nvPr/>
        </p:nvCxnSpPr>
        <p:spPr>
          <a:xfrm>
            <a:off x="7294033" y="4902200"/>
            <a:ext cx="4234" cy="575733"/>
          </a:xfrm>
          <a:prstGeom prst="line">
            <a:avLst/>
          </a:prstGeom>
        </p:spPr>
        <p:style>
          <a:lnRef idx="3">
            <a:schemeClr val="accent4"/>
          </a:lnRef>
          <a:fillRef idx="0">
            <a:schemeClr val="accent4"/>
          </a:fillRef>
          <a:effectRef idx="2">
            <a:schemeClr val="accent4"/>
          </a:effectRef>
          <a:fontRef idx="minor">
            <a:schemeClr val="tx1"/>
          </a:fontRef>
        </p:style>
      </p:cxnSp>
      <p:sp>
        <p:nvSpPr>
          <p:cNvPr id="31" name="TextBox 30"/>
          <p:cNvSpPr txBox="1"/>
          <p:nvPr/>
        </p:nvSpPr>
        <p:spPr>
          <a:xfrm>
            <a:off x="1295400" y="1092200"/>
            <a:ext cx="2243667" cy="646331"/>
          </a:xfrm>
          <a:prstGeom prst="rect">
            <a:avLst/>
          </a:prstGeom>
          <a:noFill/>
        </p:spPr>
        <p:txBody>
          <a:bodyPr wrap="square" rtlCol="0">
            <a:spAutoFit/>
          </a:bodyPr>
          <a:lstStyle/>
          <a:p>
            <a:r>
              <a:rPr lang="en-US" dirty="0" smtClean="0"/>
              <a:t>SWITCHING LED’S THROUGH IR SENSOR</a:t>
            </a:r>
            <a:endParaRPr lang="en-US" dirty="0"/>
          </a:p>
        </p:txBody>
      </p:sp>
    </p:spTree>
    <p:extLst>
      <p:ext uri="{BB962C8B-B14F-4D97-AF65-F5344CB8AC3E}">
        <p14:creationId xmlns:p14="http://schemas.microsoft.com/office/powerpoint/2010/main" xmlns="" val="14990025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9-02-14 at 10.45.46 PM.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2313829" y="1528312"/>
            <a:ext cx="6991847" cy="3846426"/>
          </a:xfrm>
          <a:prstGeom prst="rect">
            <a:avLst/>
          </a:prstGeom>
        </p:spPr>
      </p:pic>
    </p:spTree>
    <p:extLst>
      <p:ext uri="{BB962C8B-B14F-4D97-AF65-F5344CB8AC3E}">
        <p14:creationId xmlns:p14="http://schemas.microsoft.com/office/powerpoint/2010/main" xmlns="" val="32699165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5435" y="388189"/>
            <a:ext cx="8791575" cy="724619"/>
          </a:xfrm>
        </p:spPr>
        <p:txBody>
          <a:bodyPr>
            <a:normAutofit fontScale="90000"/>
          </a:bodyPr>
          <a:lstStyle/>
          <a:p>
            <a:pPr algn="ctr"/>
            <a:r>
              <a:rPr lang="en-IN" dirty="0" smtClean="0"/>
              <a:t>What is </a:t>
            </a:r>
            <a:r>
              <a:rPr lang="en-IN" dirty="0" err="1" smtClean="0"/>
              <a:t>uart</a:t>
            </a:r>
            <a:r>
              <a:rPr lang="en-IN" dirty="0" smtClean="0"/>
              <a:t>?</a:t>
            </a:r>
            <a:endParaRPr lang="en-IN" dirty="0"/>
          </a:p>
        </p:txBody>
      </p:sp>
      <p:sp>
        <p:nvSpPr>
          <p:cNvPr id="3" name="Subtitle 2"/>
          <p:cNvSpPr>
            <a:spLocks noGrp="1"/>
          </p:cNvSpPr>
          <p:nvPr>
            <p:ph type="subTitle" idx="1"/>
          </p:nvPr>
        </p:nvSpPr>
        <p:spPr>
          <a:xfrm>
            <a:off x="1876424" y="1345721"/>
            <a:ext cx="8791575" cy="3912079"/>
          </a:xfrm>
        </p:spPr>
        <p:txBody>
          <a:bodyPr>
            <a:normAutofit/>
          </a:bodyPr>
          <a:lstStyle/>
          <a:p>
            <a:r>
              <a:rPr lang="en-US" dirty="0">
                <a:solidFill>
                  <a:schemeClr val="tx1"/>
                </a:solidFill>
              </a:rPr>
              <a:t>A universal asynchronous </a:t>
            </a:r>
            <a:r>
              <a:rPr lang="en-US" dirty="0" smtClean="0">
                <a:solidFill>
                  <a:schemeClr val="tx1"/>
                </a:solidFill>
              </a:rPr>
              <a:t>receiver-transmitter </a:t>
            </a:r>
            <a:r>
              <a:rPr lang="en-US" dirty="0">
                <a:solidFill>
                  <a:schemeClr val="tx1"/>
                </a:solidFill>
              </a:rPr>
              <a:t>is a computer hardware device for asynchronous serial communication in which the data format and transmission speeds are configurable</a:t>
            </a:r>
            <a:r>
              <a:rPr lang="en-US" dirty="0" smtClean="0">
                <a:solidFill>
                  <a:schemeClr val="tx1"/>
                </a:solidFill>
              </a:rPr>
              <a:t>.</a:t>
            </a:r>
          </a:p>
          <a:p>
            <a:r>
              <a:rPr lang="en-US" dirty="0" smtClean="0">
                <a:solidFill>
                  <a:schemeClr val="tx1"/>
                </a:solidFill>
              </a:rPr>
              <a:t>A </a:t>
            </a:r>
            <a:r>
              <a:rPr lang="en-US" dirty="0">
                <a:solidFill>
                  <a:schemeClr val="tx1"/>
                </a:solidFill>
              </a:rPr>
              <a:t>UART is usually an individual (or part of an) integrated circuit (IC) used for serial communications over a computer or peripheral device serial port</a:t>
            </a:r>
            <a:r>
              <a:rPr lang="en-US" dirty="0" smtClean="0">
                <a:solidFill>
                  <a:schemeClr val="tx1"/>
                </a:solidFill>
              </a:rPr>
              <a:t>.</a:t>
            </a:r>
          </a:p>
        </p:txBody>
      </p:sp>
    </p:spTree>
    <p:extLst>
      <p:ext uri="{BB962C8B-B14F-4D97-AF65-F5344CB8AC3E}">
        <p14:creationId xmlns:p14="http://schemas.microsoft.com/office/powerpoint/2010/main" xmlns="" val="31431260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1121950" y="0"/>
            <a:ext cx="4878391" cy="3324043"/>
          </a:xfrm>
        </p:spPr>
        <p:txBody>
          <a:bodyPr>
            <a:noAutofit/>
          </a:bodyPr>
          <a:lstStyle/>
          <a:p>
            <a:pPr marL="0" indent="0">
              <a:buNone/>
            </a:pPr>
            <a:endParaRPr lang="en-US" sz="2200" b="1" dirty="0" smtClean="0"/>
          </a:p>
          <a:p>
            <a:pPr marL="0" indent="0">
              <a:buNone/>
            </a:pPr>
            <a:r>
              <a:rPr lang="en-US" sz="2200" b="1" dirty="0" smtClean="0"/>
              <a:t>Serial </a:t>
            </a:r>
            <a:r>
              <a:rPr lang="en-US" sz="2200" b="1" dirty="0"/>
              <a:t>communication </a:t>
            </a:r>
            <a:r>
              <a:rPr lang="en-US" sz="2200" dirty="0"/>
              <a:t>is the process of sending/receiving data in one bit at a time</a:t>
            </a:r>
            <a:r>
              <a:rPr lang="en-US" sz="2200" dirty="0" smtClean="0"/>
              <a:t>. </a:t>
            </a:r>
          </a:p>
          <a:p>
            <a:pPr marL="0" indent="0">
              <a:buNone/>
            </a:pPr>
            <a:r>
              <a:rPr lang="en-US" sz="2200" dirty="0" smtClean="0"/>
              <a:t>It is like you are firing bullets from a </a:t>
            </a:r>
            <a:r>
              <a:rPr lang="en-US" sz="2200" i="1" dirty="0" smtClean="0"/>
              <a:t>machine gun</a:t>
            </a:r>
            <a:r>
              <a:rPr lang="en-US" sz="2200" dirty="0" smtClean="0"/>
              <a:t> to a target… that’s one bullet at a time! </a:t>
            </a:r>
          </a:p>
        </p:txBody>
      </p:sp>
      <p:sp>
        <p:nvSpPr>
          <p:cNvPr id="7" name="Content Placeholder 6"/>
          <p:cNvSpPr>
            <a:spLocks noGrp="1"/>
          </p:cNvSpPr>
          <p:nvPr>
            <p:ph sz="quarter" idx="4"/>
          </p:nvPr>
        </p:nvSpPr>
        <p:spPr>
          <a:xfrm>
            <a:off x="6129067" y="1"/>
            <a:ext cx="4875210" cy="3263658"/>
          </a:xfrm>
        </p:spPr>
        <p:txBody>
          <a:bodyPr>
            <a:noAutofit/>
          </a:bodyPr>
          <a:lstStyle/>
          <a:p>
            <a:pPr marL="0" indent="0">
              <a:buNone/>
            </a:pPr>
            <a:endParaRPr lang="en-US" sz="2000" b="1" dirty="0" smtClean="0"/>
          </a:p>
          <a:p>
            <a:pPr marL="0" indent="0">
              <a:buNone/>
            </a:pPr>
            <a:r>
              <a:rPr lang="en-US" sz="2000" b="1" dirty="0" smtClean="0"/>
              <a:t>Parallel </a:t>
            </a:r>
            <a:r>
              <a:rPr lang="en-US" sz="2000" b="1" dirty="0"/>
              <a:t>communication </a:t>
            </a:r>
            <a:r>
              <a:rPr lang="en-US" sz="2000" dirty="0"/>
              <a:t>is the process of sending/receiving multiple data bits at a time through parallel channels. </a:t>
            </a:r>
            <a:endParaRPr lang="en-US" sz="2000" dirty="0" smtClean="0"/>
          </a:p>
          <a:p>
            <a:pPr marL="0" indent="0">
              <a:buNone/>
            </a:pPr>
            <a:r>
              <a:rPr lang="en-US" sz="2000" dirty="0" smtClean="0"/>
              <a:t>It </a:t>
            </a:r>
            <a:r>
              <a:rPr lang="en-US" sz="2000" dirty="0"/>
              <a:t>is like you are firing using a </a:t>
            </a:r>
            <a:r>
              <a:rPr lang="en-US" sz="2000" i="1" dirty="0"/>
              <a:t>shotgun</a:t>
            </a:r>
            <a:r>
              <a:rPr lang="en-US" sz="2000" dirty="0"/>
              <a:t> to a target – where multiple bullets are fired from the same gun at a time! ;)</a:t>
            </a:r>
            <a:endParaRPr lang="en-IN" sz="2000" dirty="0"/>
          </a:p>
          <a:p>
            <a:endParaRPr lang="en-IN" sz="2000" dirty="0"/>
          </a:p>
        </p:txBody>
      </p:sp>
      <p:pic>
        <p:nvPicPr>
          <p:cNvPr id="1026" name="Picture 2" descr="Serial Transfer">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36069" y="3961142"/>
            <a:ext cx="4476750" cy="1362076"/>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Parallel Transfer">
            <a:hlinkClick r:id="rId4"/>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06142" y="3961142"/>
            <a:ext cx="4476750" cy="30003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1938856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54042" y="1538746"/>
            <a:ext cx="9515106" cy="3738093"/>
          </a:xfrm>
        </p:spPr>
        <p:txBody>
          <a:bodyPr>
            <a:normAutofit lnSpcReduction="10000"/>
          </a:bodyPr>
          <a:lstStyle/>
          <a:p>
            <a:pPr marL="342900" indent="-342900">
              <a:buFont typeface="Arial" pitchFamily="34" charset="0"/>
              <a:buChar char="•"/>
            </a:pPr>
            <a:r>
              <a:rPr lang="en-US" dirty="0" smtClean="0">
                <a:solidFill>
                  <a:schemeClr val="tx1"/>
                </a:solidFill>
              </a:rPr>
              <a:t>START BIT</a:t>
            </a:r>
          </a:p>
          <a:p>
            <a:r>
              <a:rPr lang="en-US" dirty="0" smtClean="0">
                <a:solidFill>
                  <a:schemeClr val="tx1"/>
                </a:solidFill>
              </a:rPr>
              <a:t>	initialize </a:t>
            </a:r>
            <a:r>
              <a:rPr lang="en-US" dirty="0" err="1" smtClean="0">
                <a:solidFill>
                  <a:schemeClr val="tx1"/>
                </a:solidFill>
              </a:rPr>
              <a:t>uart</a:t>
            </a:r>
            <a:endParaRPr lang="en-US" dirty="0" smtClean="0">
              <a:solidFill>
                <a:schemeClr val="tx1"/>
              </a:solidFill>
            </a:endParaRPr>
          </a:p>
          <a:p>
            <a:pPr marL="342900" indent="-342900">
              <a:buFont typeface="Arial" pitchFamily="34" charset="0"/>
              <a:buChar char="•"/>
            </a:pPr>
            <a:r>
              <a:rPr lang="en-US" dirty="0" smtClean="0">
                <a:solidFill>
                  <a:schemeClr val="tx1"/>
                </a:solidFill>
              </a:rPr>
              <a:t>SET DATA BIT</a:t>
            </a:r>
          </a:p>
          <a:p>
            <a:r>
              <a:rPr lang="en-US" dirty="0">
                <a:solidFill>
                  <a:schemeClr val="tx1"/>
                </a:solidFill>
              </a:rPr>
              <a:t>	</a:t>
            </a:r>
            <a:r>
              <a:rPr lang="en-US" dirty="0" smtClean="0">
                <a:solidFill>
                  <a:schemeClr val="tx1"/>
                </a:solidFill>
              </a:rPr>
              <a:t>set the data bit size</a:t>
            </a:r>
          </a:p>
          <a:p>
            <a:pPr marL="342900" indent="-342900">
              <a:buFont typeface="Arial" pitchFamily="34" charset="0"/>
              <a:buChar char="•"/>
            </a:pPr>
            <a:r>
              <a:rPr lang="en-US" dirty="0" smtClean="0">
                <a:solidFill>
                  <a:schemeClr val="tx1"/>
                </a:solidFill>
              </a:rPr>
              <a:t>PARITY BIT</a:t>
            </a:r>
          </a:p>
          <a:p>
            <a:r>
              <a:rPr lang="en-US" dirty="0">
                <a:solidFill>
                  <a:schemeClr val="tx1"/>
                </a:solidFill>
              </a:rPr>
              <a:t>	</a:t>
            </a:r>
            <a:r>
              <a:rPr lang="en-US" dirty="0" smtClean="0">
                <a:solidFill>
                  <a:schemeClr val="tx1"/>
                </a:solidFill>
              </a:rPr>
              <a:t>check error in the data</a:t>
            </a:r>
          </a:p>
          <a:p>
            <a:pPr marL="342900" indent="-342900">
              <a:buFont typeface="Arial" pitchFamily="34" charset="0"/>
              <a:buChar char="•"/>
            </a:pPr>
            <a:r>
              <a:rPr lang="en-US" dirty="0" smtClean="0">
                <a:solidFill>
                  <a:schemeClr val="tx1"/>
                </a:solidFill>
              </a:rPr>
              <a:t>STOP BIT</a:t>
            </a:r>
          </a:p>
          <a:p>
            <a:r>
              <a:rPr lang="en-US" dirty="0">
                <a:solidFill>
                  <a:schemeClr val="tx1"/>
                </a:solidFill>
              </a:rPr>
              <a:t>	</a:t>
            </a:r>
            <a:r>
              <a:rPr lang="en-US" dirty="0" smtClean="0">
                <a:solidFill>
                  <a:schemeClr val="tx1"/>
                </a:solidFill>
              </a:rPr>
              <a:t>give signal to end the transmission of data packet</a:t>
            </a:r>
          </a:p>
        </p:txBody>
      </p:sp>
      <p:sp>
        <p:nvSpPr>
          <p:cNvPr id="4" name="TextBox 3"/>
          <p:cNvSpPr txBox="1"/>
          <p:nvPr/>
        </p:nvSpPr>
        <p:spPr>
          <a:xfrm>
            <a:off x="0" y="43842"/>
            <a:ext cx="12192000" cy="830997"/>
          </a:xfrm>
          <a:prstGeom prst="rect">
            <a:avLst/>
          </a:prstGeom>
          <a:noFill/>
        </p:spPr>
        <p:txBody>
          <a:bodyPr wrap="square" rtlCol="0">
            <a:spAutoFit/>
          </a:bodyPr>
          <a:lstStyle/>
          <a:p>
            <a:pPr algn="ctr"/>
            <a:r>
              <a:rPr lang="en-IN" sz="4800" dirty="0" smtClean="0"/>
              <a:t>HOW UART WORKS ?</a:t>
            </a:r>
            <a:endParaRPr lang="en-IN" sz="4800" dirty="0"/>
          </a:p>
        </p:txBody>
      </p:sp>
    </p:spTree>
    <p:extLst>
      <p:ext uri="{BB962C8B-B14F-4D97-AF65-F5344CB8AC3E}">
        <p14:creationId xmlns:p14="http://schemas.microsoft.com/office/powerpoint/2010/main" xmlns="" val="23295136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37094" y="621102"/>
            <a:ext cx="11061940" cy="7355860"/>
          </a:xfrm>
          <a:prstGeom prst="rect">
            <a:avLst/>
          </a:prstGeom>
          <a:noFill/>
        </p:spPr>
        <p:txBody>
          <a:bodyPr wrap="square" rtlCol="0">
            <a:spAutoFit/>
          </a:bodyPr>
          <a:lstStyle/>
          <a:p>
            <a:r>
              <a:rPr lang="en-IN" sz="3200" dirty="0" smtClean="0"/>
              <a:t>ADVANTAGES</a:t>
            </a:r>
          </a:p>
          <a:p>
            <a:pPr marL="457200" indent="-457200">
              <a:buFont typeface="Arial" pitchFamily="34" charset="0"/>
              <a:buChar char="•"/>
            </a:pPr>
            <a:r>
              <a:rPr lang="en-IN" sz="2400" dirty="0"/>
              <a:t>Only use two </a:t>
            </a:r>
            <a:r>
              <a:rPr lang="en-IN" sz="2400" dirty="0" smtClean="0"/>
              <a:t>wires</a:t>
            </a:r>
          </a:p>
          <a:p>
            <a:pPr marL="457200" indent="-457200">
              <a:buFont typeface="Arial" pitchFamily="34" charset="0"/>
              <a:buChar char="•"/>
            </a:pPr>
            <a:endParaRPr lang="en-IN" sz="2400" dirty="0" smtClean="0"/>
          </a:p>
          <a:p>
            <a:pPr marL="457200" indent="-457200">
              <a:buFont typeface="Arial" pitchFamily="34" charset="0"/>
              <a:buChar char="•"/>
            </a:pPr>
            <a:r>
              <a:rPr lang="en-IN" sz="2400" dirty="0"/>
              <a:t>No clock </a:t>
            </a:r>
            <a:r>
              <a:rPr lang="en-IN" sz="2400" dirty="0" smtClean="0"/>
              <a:t>signal</a:t>
            </a:r>
          </a:p>
          <a:p>
            <a:pPr marL="457200" indent="-457200">
              <a:buFont typeface="Arial" pitchFamily="34" charset="0"/>
              <a:buChar char="•"/>
            </a:pPr>
            <a:endParaRPr lang="en-IN" sz="2400" dirty="0" smtClean="0"/>
          </a:p>
          <a:p>
            <a:pPr marL="457200" indent="-457200">
              <a:buFont typeface="Arial" pitchFamily="34" charset="0"/>
              <a:buChar char="•"/>
            </a:pPr>
            <a:r>
              <a:rPr lang="en-IN" sz="2400" dirty="0"/>
              <a:t>Has parity </a:t>
            </a:r>
            <a:r>
              <a:rPr lang="en-IN" sz="2400" dirty="0" smtClean="0"/>
              <a:t>bit</a:t>
            </a:r>
          </a:p>
          <a:p>
            <a:pPr marL="457200" indent="-457200">
              <a:buFont typeface="Arial" pitchFamily="34" charset="0"/>
              <a:buChar char="•"/>
            </a:pPr>
            <a:endParaRPr lang="en-IN" sz="2400" dirty="0" smtClean="0"/>
          </a:p>
          <a:p>
            <a:r>
              <a:rPr lang="en-IN" sz="3200" dirty="0" smtClean="0"/>
              <a:t>DISADVANTAGES</a:t>
            </a:r>
          </a:p>
          <a:p>
            <a:endParaRPr lang="en-IN" sz="3200" dirty="0" smtClean="0"/>
          </a:p>
          <a:p>
            <a:pPr marL="457200" indent="-457200">
              <a:buFont typeface="Arial" pitchFamily="34" charset="0"/>
              <a:buChar char="•"/>
            </a:pPr>
            <a:r>
              <a:rPr lang="en-IN" sz="2400" dirty="0"/>
              <a:t>Size of data frame is max 9 </a:t>
            </a:r>
            <a:r>
              <a:rPr lang="en-IN" sz="2400" dirty="0" smtClean="0"/>
              <a:t>bits</a:t>
            </a:r>
          </a:p>
          <a:p>
            <a:pPr marL="457200" indent="-457200">
              <a:buFont typeface="Arial" pitchFamily="34" charset="0"/>
              <a:buChar char="•"/>
            </a:pPr>
            <a:endParaRPr lang="en-IN" sz="2400" dirty="0" smtClean="0"/>
          </a:p>
          <a:p>
            <a:pPr marL="457200" indent="-457200">
              <a:buFont typeface="Arial" pitchFamily="34" charset="0"/>
              <a:buChar char="•"/>
            </a:pPr>
            <a:r>
              <a:rPr lang="en-IN" sz="2400" dirty="0"/>
              <a:t>No multiple Master-Slave Configuration</a:t>
            </a:r>
          </a:p>
          <a:p>
            <a:endParaRPr lang="en-IN" sz="3200" dirty="0"/>
          </a:p>
          <a:p>
            <a:endParaRPr lang="en-IN" sz="3200" dirty="0"/>
          </a:p>
          <a:p>
            <a:endParaRPr lang="en-IN" sz="3200" dirty="0"/>
          </a:p>
          <a:p>
            <a:endParaRPr lang="en-IN" sz="3200" dirty="0"/>
          </a:p>
          <a:p>
            <a:endParaRPr lang="en-IN" sz="3200" dirty="0"/>
          </a:p>
        </p:txBody>
      </p:sp>
    </p:spTree>
    <p:extLst>
      <p:ext uri="{BB962C8B-B14F-4D97-AF65-F5344CB8AC3E}">
        <p14:creationId xmlns:p14="http://schemas.microsoft.com/office/powerpoint/2010/main" xmlns="" val="36561542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9-02-14 at 10.07.59 PM.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3959750" y="636304"/>
            <a:ext cx="3549250" cy="5064119"/>
          </a:xfrm>
          <a:prstGeom prst="rect">
            <a:avLst/>
          </a:prstGeom>
        </p:spPr>
      </p:pic>
    </p:spTree>
    <p:extLst>
      <p:ext uri="{BB962C8B-B14F-4D97-AF65-F5344CB8AC3E}">
        <p14:creationId xmlns:p14="http://schemas.microsoft.com/office/powerpoint/2010/main" xmlns="" val="39484037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30993"/>
            <a:ext cx="9905998" cy="1478570"/>
          </a:xfrm>
        </p:spPr>
        <p:txBody>
          <a:bodyPr>
            <a:normAutofit fontScale="90000"/>
          </a:bodyPr>
          <a:lstStyle/>
          <a:p>
            <a:pPr algn="ctr"/>
            <a:r>
              <a:rPr lang="en-IN" sz="5400" dirty="0" smtClean="0"/>
              <a:t>Distance measurement using Ultrasonic sensor</a:t>
            </a:r>
            <a:br>
              <a:rPr lang="en-IN" sz="5400" dirty="0" smtClean="0"/>
            </a:br>
            <a:r>
              <a:rPr lang="en-IN" sz="5400" dirty="0" smtClean="0"/>
              <a:t>hc-sr04</a:t>
            </a:r>
            <a:endParaRPr lang="en-IN" sz="5400" dirty="0"/>
          </a:p>
        </p:txBody>
      </p:sp>
    </p:spTree>
    <p:extLst>
      <p:ext uri="{BB962C8B-B14F-4D97-AF65-F5344CB8AC3E}">
        <p14:creationId xmlns:p14="http://schemas.microsoft.com/office/powerpoint/2010/main" xmlns="" val="37192394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Ultrasonic Sensor Animation for Science and Sustainability CREST award.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1976350" y="372779"/>
            <a:ext cx="8166281" cy="5926643"/>
          </a:xfrm>
          <a:prstGeom prst="rect">
            <a:avLst/>
          </a:prstGeom>
        </p:spPr>
      </p:pic>
    </p:spTree>
    <p:extLst>
      <p:ext uri="{BB962C8B-B14F-4D97-AF65-F5344CB8AC3E}">
        <p14:creationId xmlns:p14="http://schemas.microsoft.com/office/powerpoint/2010/main" xmlns="" val="6294166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0504" y="858741"/>
            <a:ext cx="7490129" cy="2862322"/>
          </a:xfrm>
          <a:prstGeom prst="rect">
            <a:avLst/>
          </a:prstGeom>
          <a:noFill/>
        </p:spPr>
        <p:txBody>
          <a:bodyPr wrap="square" rtlCol="0">
            <a:spAutoFit/>
          </a:bodyPr>
          <a:lstStyle/>
          <a:p>
            <a:r>
              <a:rPr lang="en-IN" dirty="0" smtClean="0"/>
              <a:t>Team Members:</a:t>
            </a:r>
          </a:p>
          <a:p>
            <a:endParaRPr lang="en-IN" dirty="0" smtClean="0"/>
          </a:p>
          <a:p>
            <a:r>
              <a:rPr lang="en-IN" dirty="0" smtClean="0"/>
              <a:t>1)</a:t>
            </a:r>
            <a:r>
              <a:rPr lang="en-IN" dirty="0" err="1" smtClean="0"/>
              <a:t>Shubham</a:t>
            </a:r>
            <a:r>
              <a:rPr lang="en-IN" dirty="0" smtClean="0"/>
              <a:t> </a:t>
            </a:r>
            <a:r>
              <a:rPr lang="en-IN" dirty="0" err="1" smtClean="0"/>
              <a:t>Patil</a:t>
            </a:r>
            <a:endParaRPr lang="en-IN" dirty="0" smtClean="0"/>
          </a:p>
          <a:p>
            <a:endParaRPr lang="en-IN" dirty="0" smtClean="0"/>
          </a:p>
          <a:p>
            <a:r>
              <a:rPr lang="en-IN" dirty="0" smtClean="0"/>
              <a:t>2)</a:t>
            </a:r>
            <a:r>
              <a:rPr lang="en-IN" dirty="0" err="1" smtClean="0"/>
              <a:t>Dhruv</a:t>
            </a:r>
            <a:r>
              <a:rPr lang="en-IN" dirty="0" smtClean="0"/>
              <a:t> Patel</a:t>
            </a:r>
          </a:p>
          <a:p>
            <a:endParaRPr lang="en-IN" dirty="0" smtClean="0"/>
          </a:p>
          <a:p>
            <a:r>
              <a:rPr lang="en-IN" dirty="0" smtClean="0"/>
              <a:t>3)</a:t>
            </a:r>
            <a:r>
              <a:rPr lang="en-IN" dirty="0" err="1" smtClean="0"/>
              <a:t>Arjun</a:t>
            </a:r>
            <a:r>
              <a:rPr lang="en-IN" dirty="0" smtClean="0"/>
              <a:t> </a:t>
            </a:r>
            <a:r>
              <a:rPr lang="en-IN" dirty="0" err="1" smtClean="0"/>
              <a:t>Parmar</a:t>
            </a:r>
            <a:endParaRPr lang="en-IN" dirty="0" smtClean="0"/>
          </a:p>
          <a:p>
            <a:endParaRPr lang="en-IN" dirty="0" smtClean="0"/>
          </a:p>
          <a:p>
            <a:r>
              <a:rPr lang="en-IN" dirty="0" smtClean="0"/>
              <a:t>4)</a:t>
            </a:r>
            <a:r>
              <a:rPr lang="en-IN" dirty="0" err="1" smtClean="0"/>
              <a:t>Siddharth</a:t>
            </a:r>
            <a:r>
              <a:rPr lang="en-IN" smtClean="0"/>
              <a:t> Reddy</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5050766" y="267419"/>
            <a:ext cx="1078302" cy="5434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START</a:t>
            </a:r>
            <a:endParaRPr lang="en-IN" dirty="0"/>
          </a:p>
        </p:txBody>
      </p:sp>
      <p:sp>
        <p:nvSpPr>
          <p:cNvPr id="4" name="Rectangle 3"/>
          <p:cNvSpPr/>
          <p:nvPr/>
        </p:nvSpPr>
        <p:spPr>
          <a:xfrm>
            <a:off x="4843732" y="1155939"/>
            <a:ext cx="1492370" cy="750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TRANSMIT THE SIGNAL </a:t>
            </a:r>
            <a:endParaRPr lang="en-IN" dirty="0"/>
          </a:p>
        </p:txBody>
      </p:sp>
      <p:sp>
        <p:nvSpPr>
          <p:cNvPr id="5" name="Flowchart: Decision 4"/>
          <p:cNvSpPr/>
          <p:nvPr/>
        </p:nvSpPr>
        <p:spPr>
          <a:xfrm>
            <a:off x="4377905" y="3105509"/>
            <a:ext cx="2432649" cy="160451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IF ECHO IS RECEIVED?</a:t>
            </a:r>
            <a:endParaRPr lang="en-IN" dirty="0"/>
          </a:p>
        </p:txBody>
      </p:sp>
      <p:sp>
        <p:nvSpPr>
          <p:cNvPr id="6" name="Flowchart: Process 5"/>
          <p:cNvSpPr/>
          <p:nvPr/>
        </p:nvSpPr>
        <p:spPr>
          <a:xfrm>
            <a:off x="4157932" y="5023524"/>
            <a:ext cx="2872596" cy="162576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INTERRUPT FIRED</a:t>
            </a:r>
          </a:p>
          <a:p>
            <a:pPr algn="ctr"/>
            <a:r>
              <a:rPr lang="en-IN" dirty="0" smtClean="0"/>
              <a:t>CAPTURE THE TIME</a:t>
            </a:r>
          </a:p>
          <a:p>
            <a:pPr algn="ctr"/>
            <a:r>
              <a:rPr lang="en-IN" dirty="0" smtClean="0"/>
              <a:t>DISTANCE = 341*(TIME)/2</a:t>
            </a:r>
          </a:p>
          <a:p>
            <a:pPr algn="ctr"/>
            <a:r>
              <a:rPr lang="en-IN" dirty="0" smtClean="0"/>
              <a:t>TIMER STOP</a:t>
            </a:r>
            <a:endParaRPr lang="en-IN" dirty="0"/>
          </a:p>
        </p:txBody>
      </p:sp>
      <p:sp>
        <p:nvSpPr>
          <p:cNvPr id="7" name="Rectangle 6"/>
          <p:cNvSpPr/>
          <p:nvPr/>
        </p:nvSpPr>
        <p:spPr>
          <a:xfrm>
            <a:off x="4843732" y="2193984"/>
            <a:ext cx="1492370" cy="664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TIMER START</a:t>
            </a:r>
            <a:endParaRPr lang="en-IN" dirty="0"/>
          </a:p>
        </p:txBody>
      </p:sp>
      <p:cxnSp>
        <p:nvCxnSpPr>
          <p:cNvPr id="10" name="Straight Arrow Connector 9"/>
          <p:cNvCxnSpPr>
            <a:stCxn id="3" idx="4"/>
            <a:endCxn id="4" idx="0"/>
          </p:cNvCxnSpPr>
          <p:nvPr/>
        </p:nvCxnSpPr>
        <p:spPr>
          <a:xfrm>
            <a:off x="5589917" y="810883"/>
            <a:ext cx="0" cy="34505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7" idx="0"/>
          </p:cNvCxnSpPr>
          <p:nvPr/>
        </p:nvCxnSpPr>
        <p:spPr>
          <a:xfrm>
            <a:off x="5589917" y="1906437"/>
            <a:ext cx="0" cy="28754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a:endCxn id="5" idx="0"/>
          </p:cNvCxnSpPr>
          <p:nvPr/>
        </p:nvCxnSpPr>
        <p:spPr>
          <a:xfrm>
            <a:off x="5589917" y="2858218"/>
            <a:ext cx="4313" cy="24729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2"/>
            <a:endCxn id="6" idx="0"/>
          </p:cNvCxnSpPr>
          <p:nvPr/>
        </p:nvCxnSpPr>
        <p:spPr>
          <a:xfrm>
            <a:off x="5594230" y="4710023"/>
            <a:ext cx="0" cy="31350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766094" y="4537494"/>
            <a:ext cx="569344" cy="369332"/>
          </a:xfrm>
          <a:prstGeom prst="rect">
            <a:avLst/>
          </a:prstGeom>
          <a:noFill/>
        </p:spPr>
        <p:txBody>
          <a:bodyPr wrap="square" rtlCol="0">
            <a:spAutoFit/>
          </a:bodyPr>
          <a:lstStyle/>
          <a:p>
            <a:pPr algn="ctr"/>
            <a:r>
              <a:rPr lang="en-IN" dirty="0" smtClean="0"/>
              <a:t>YES</a:t>
            </a:r>
            <a:endParaRPr lang="en-IN" dirty="0"/>
          </a:p>
        </p:txBody>
      </p:sp>
      <p:sp>
        <p:nvSpPr>
          <p:cNvPr id="25" name="Rectangle 24"/>
          <p:cNvSpPr/>
          <p:nvPr/>
        </p:nvSpPr>
        <p:spPr>
          <a:xfrm>
            <a:off x="7569679" y="3562709"/>
            <a:ext cx="2665563" cy="69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WAIT TILL EXTREME TIME</a:t>
            </a:r>
            <a:endParaRPr lang="en-IN" dirty="0"/>
          </a:p>
        </p:txBody>
      </p:sp>
      <p:cxnSp>
        <p:nvCxnSpPr>
          <p:cNvPr id="27" name="Straight Arrow Connector 26"/>
          <p:cNvCxnSpPr>
            <a:stCxn id="5" idx="3"/>
            <a:endCxn id="25" idx="1"/>
          </p:cNvCxnSpPr>
          <p:nvPr/>
        </p:nvCxnSpPr>
        <p:spPr>
          <a:xfrm>
            <a:off x="6810554" y="3907766"/>
            <a:ext cx="75912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9" name="Flowchart: Decision 28"/>
          <p:cNvSpPr/>
          <p:nvPr/>
        </p:nvSpPr>
        <p:spPr>
          <a:xfrm>
            <a:off x="7686136" y="4456981"/>
            <a:ext cx="2432649" cy="1604514"/>
          </a:xfrm>
          <a:prstGeom prst="flowChartDecision">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IF ECHO IS RECEIVED?</a:t>
            </a:r>
            <a:endParaRPr lang="en-IN" dirty="0"/>
          </a:p>
        </p:txBody>
      </p:sp>
      <p:cxnSp>
        <p:nvCxnSpPr>
          <p:cNvPr id="31" name="Straight Arrow Connector 30"/>
          <p:cNvCxnSpPr>
            <a:stCxn id="25" idx="2"/>
            <a:endCxn id="29" idx="0"/>
          </p:cNvCxnSpPr>
          <p:nvPr/>
        </p:nvCxnSpPr>
        <p:spPr>
          <a:xfrm>
            <a:off x="8902461" y="4252822"/>
            <a:ext cx="0" cy="204159"/>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29" idx="1"/>
          </p:cNvCxnSpPr>
          <p:nvPr/>
        </p:nvCxnSpPr>
        <p:spPr>
          <a:xfrm rot="10800000">
            <a:off x="5594230" y="4756666"/>
            <a:ext cx="2091906" cy="502572"/>
          </a:xfrm>
          <a:prstGeom prst="bentConnector3">
            <a:avLst>
              <a:gd name="adj1" fmla="val 22784"/>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190116" y="4974602"/>
            <a:ext cx="569344" cy="369332"/>
          </a:xfrm>
          <a:prstGeom prst="rect">
            <a:avLst/>
          </a:prstGeom>
          <a:noFill/>
        </p:spPr>
        <p:txBody>
          <a:bodyPr wrap="square" rtlCol="0">
            <a:spAutoFit/>
          </a:bodyPr>
          <a:lstStyle/>
          <a:p>
            <a:pPr algn="ctr"/>
            <a:r>
              <a:rPr lang="en-IN" dirty="0" smtClean="0"/>
              <a:t>YES</a:t>
            </a:r>
            <a:endParaRPr lang="en-IN" dirty="0"/>
          </a:p>
        </p:txBody>
      </p:sp>
      <p:cxnSp>
        <p:nvCxnSpPr>
          <p:cNvPr id="40" name="Elbow Connector 39"/>
          <p:cNvCxnSpPr>
            <a:stCxn id="29" idx="3"/>
          </p:cNvCxnSpPr>
          <p:nvPr/>
        </p:nvCxnSpPr>
        <p:spPr>
          <a:xfrm flipH="1" flipV="1">
            <a:off x="5585604" y="905774"/>
            <a:ext cx="4533181" cy="4353464"/>
          </a:xfrm>
          <a:prstGeom prst="bentConnector3">
            <a:avLst>
              <a:gd name="adj1" fmla="val -5043"/>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929167" y="3538434"/>
            <a:ext cx="521898" cy="369332"/>
          </a:xfrm>
          <a:prstGeom prst="rect">
            <a:avLst/>
          </a:prstGeom>
          <a:noFill/>
        </p:spPr>
        <p:txBody>
          <a:bodyPr wrap="square" rtlCol="0">
            <a:spAutoFit/>
          </a:bodyPr>
          <a:lstStyle/>
          <a:p>
            <a:pPr algn="ctr"/>
            <a:r>
              <a:rPr lang="en-IN" dirty="0" smtClean="0"/>
              <a:t>NO</a:t>
            </a:r>
            <a:endParaRPr lang="en-IN" dirty="0"/>
          </a:p>
        </p:txBody>
      </p:sp>
      <p:sp>
        <p:nvSpPr>
          <p:cNvPr id="43" name="TextBox 42"/>
          <p:cNvSpPr txBox="1"/>
          <p:nvPr/>
        </p:nvSpPr>
        <p:spPr>
          <a:xfrm>
            <a:off x="9974293" y="5177958"/>
            <a:ext cx="521898" cy="369332"/>
          </a:xfrm>
          <a:prstGeom prst="rect">
            <a:avLst/>
          </a:prstGeom>
          <a:noFill/>
        </p:spPr>
        <p:txBody>
          <a:bodyPr wrap="square" rtlCol="0">
            <a:spAutoFit/>
          </a:bodyPr>
          <a:lstStyle/>
          <a:p>
            <a:pPr algn="ctr"/>
            <a:r>
              <a:rPr lang="en-IN" dirty="0" smtClean="0"/>
              <a:t>NO</a:t>
            </a:r>
            <a:endParaRPr lang="en-IN" dirty="0"/>
          </a:p>
        </p:txBody>
      </p:sp>
      <p:cxnSp>
        <p:nvCxnSpPr>
          <p:cNvPr id="62" name="Elbow Connector 61"/>
          <p:cNvCxnSpPr>
            <a:stCxn id="6" idx="1"/>
          </p:cNvCxnSpPr>
          <p:nvPr/>
        </p:nvCxnSpPr>
        <p:spPr>
          <a:xfrm rot="10800000">
            <a:off x="3575650" y="905775"/>
            <a:ext cx="582283" cy="4930631"/>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3575649" y="905774"/>
            <a:ext cx="2009955" cy="1"/>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516881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61313"/>
            <a:ext cx="8791575" cy="654679"/>
          </a:xfrm>
        </p:spPr>
        <p:txBody>
          <a:bodyPr>
            <a:normAutofit fontScale="90000"/>
          </a:bodyPr>
          <a:lstStyle/>
          <a:p>
            <a:pPr algn="ctr"/>
            <a:r>
              <a:rPr lang="en-IN" dirty="0" smtClean="0"/>
              <a:t>specifications</a:t>
            </a:r>
            <a:endParaRPr lang="en-IN" dirty="0"/>
          </a:p>
        </p:txBody>
      </p:sp>
      <p:sp>
        <p:nvSpPr>
          <p:cNvPr id="3" name="Subtitle 2"/>
          <p:cNvSpPr>
            <a:spLocks noGrp="1"/>
          </p:cNvSpPr>
          <p:nvPr>
            <p:ph type="subTitle" idx="1"/>
          </p:nvPr>
        </p:nvSpPr>
        <p:spPr>
          <a:xfrm>
            <a:off x="1919556" y="1134883"/>
            <a:ext cx="8791575" cy="6163064"/>
          </a:xfrm>
        </p:spPr>
        <p:txBody>
          <a:bodyPr>
            <a:normAutofit/>
          </a:bodyPr>
          <a:lstStyle/>
          <a:p>
            <a:r>
              <a:rPr lang="en-IN" dirty="0">
                <a:solidFill>
                  <a:schemeClr val="tx1"/>
                </a:solidFill>
              </a:rPr>
              <a:t>HC-SR04 Sensor </a:t>
            </a:r>
            <a:r>
              <a:rPr lang="en-IN" dirty="0" smtClean="0">
                <a:solidFill>
                  <a:schemeClr val="tx1"/>
                </a:solidFill>
              </a:rPr>
              <a:t>Features</a:t>
            </a:r>
          </a:p>
          <a:p>
            <a:pPr marL="342900" indent="-342900">
              <a:buFont typeface="Arial" pitchFamily="34" charset="0"/>
              <a:buChar char="•"/>
            </a:pPr>
            <a:r>
              <a:rPr lang="en-IN" dirty="0" smtClean="0">
                <a:solidFill>
                  <a:schemeClr val="tx1"/>
                </a:solidFill>
              </a:rPr>
              <a:t>Operating </a:t>
            </a:r>
            <a:r>
              <a:rPr lang="en-IN" dirty="0">
                <a:solidFill>
                  <a:schemeClr val="tx1"/>
                </a:solidFill>
              </a:rPr>
              <a:t>voltage</a:t>
            </a:r>
            <a:r>
              <a:rPr lang="en-IN" dirty="0" smtClean="0">
                <a:solidFill>
                  <a:schemeClr val="tx1"/>
                </a:solidFill>
              </a:rPr>
              <a:t>:+5V</a:t>
            </a:r>
          </a:p>
          <a:p>
            <a:pPr marL="342900" indent="-342900">
              <a:buFont typeface="Arial" pitchFamily="34" charset="0"/>
              <a:buChar char="•"/>
            </a:pPr>
            <a:r>
              <a:rPr lang="en-IN" dirty="0" smtClean="0">
                <a:solidFill>
                  <a:schemeClr val="tx1"/>
                </a:solidFill>
              </a:rPr>
              <a:t> Theoretical</a:t>
            </a:r>
            <a:r>
              <a:rPr lang="en-IN" dirty="0">
                <a:solidFill>
                  <a:schemeClr val="tx1"/>
                </a:solidFill>
              </a:rPr>
              <a:t>  Measuring </a:t>
            </a:r>
            <a:r>
              <a:rPr lang="en-IN" dirty="0" smtClean="0">
                <a:solidFill>
                  <a:schemeClr val="tx1"/>
                </a:solidFill>
              </a:rPr>
              <a:t>Distance</a:t>
            </a:r>
            <a:r>
              <a:rPr lang="en-IN" dirty="0">
                <a:solidFill>
                  <a:schemeClr val="tx1"/>
                </a:solidFill>
              </a:rPr>
              <a:t>: 2cm to </a:t>
            </a:r>
            <a:r>
              <a:rPr lang="en-IN" dirty="0" smtClean="0">
                <a:solidFill>
                  <a:schemeClr val="tx1"/>
                </a:solidFill>
              </a:rPr>
              <a:t>450cm</a:t>
            </a:r>
          </a:p>
          <a:p>
            <a:pPr marL="342900" indent="-342900">
              <a:buFont typeface="Arial" pitchFamily="34" charset="0"/>
              <a:buChar char="•"/>
            </a:pPr>
            <a:r>
              <a:rPr lang="en-IN" dirty="0" smtClean="0">
                <a:solidFill>
                  <a:schemeClr val="tx1"/>
                </a:solidFill>
              </a:rPr>
              <a:t>Practical </a:t>
            </a:r>
            <a:r>
              <a:rPr lang="en-IN" dirty="0">
                <a:solidFill>
                  <a:schemeClr val="tx1"/>
                </a:solidFill>
              </a:rPr>
              <a:t>Measuring Distance: 2cm to </a:t>
            </a:r>
            <a:r>
              <a:rPr lang="en-IN" dirty="0" smtClean="0">
                <a:solidFill>
                  <a:schemeClr val="tx1"/>
                </a:solidFill>
              </a:rPr>
              <a:t>80cm</a:t>
            </a:r>
          </a:p>
          <a:p>
            <a:pPr marL="342900" indent="-342900">
              <a:buFont typeface="Arial" pitchFamily="34" charset="0"/>
              <a:buChar char="•"/>
            </a:pPr>
            <a:r>
              <a:rPr lang="en-IN" dirty="0" smtClean="0">
                <a:solidFill>
                  <a:schemeClr val="tx1"/>
                </a:solidFill>
              </a:rPr>
              <a:t>Accuracy</a:t>
            </a:r>
            <a:r>
              <a:rPr lang="en-IN" dirty="0">
                <a:solidFill>
                  <a:schemeClr val="tx1"/>
                </a:solidFill>
              </a:rPr>
              <a:t>: </a:t>
            </a:r>
            <a:r>
              <a:rPr lang="en-IN" dirty="0" smtClean="0">
                <a:solidFill>
                  <a:schemeClr val="tx1"/>
                </a:solidFill>
              </a:rPr>
              <a:t>3mm</a:t>
            </a:r>
          </a:p>
          <a:p>
            <a:pPr marL="342900" indent="-342900">
              <a:buFont typeface="Arial" pitchFamily="34" charset="0"/>
              <a:buChar char="•"/>
            </a:pPr>
            <a:r>
              <a:rPr lang="en-IN" dirty="0" smtClean="0">
                <a:solidFill>
                  <a:schemeClr val="tx1"/>
                </a:solidFill>
              </a:rPr>
              <a:t>Measuring </a:t>
            </a:r>
            <a:r>
              <a:rPr lang="en-IN" dirty="0">
                <a:solidFill>
                  <a:schemeClr val="tx1"/>
                </a:solidFill>
              </a:rPr>
              <a:t>angle covered: &lt;15</a:t>
            </a:r>
            <a:r>
              <a:rPr lang="en-IN" dirty="0" smtClean="0">
                <a:solidFill>
                  <a:schemeClr val="tx1"/>
                </a:solidFill>
              </a:rPr>
              <a:t>°</a:t>
            </a:r>
          </a:p>
          <a:p>
            <a:pPr marL="342900" indent="-342900">
              <a:buFont typeface="Arial" pitchFamily="34" charset="0"/>
              <a:buChar char="•"/>
            </a:pPr>
            <a:r>
              <a:rPr lang="en-IN" dirty="0" smtClean="0">
                <a:solidFill>
                  <a:schemeClr val="tx1"/>
                </a:solidFill>
              </a:rPr>
              <a:t>Operating </a:t>
            </a:r>
            <a:r>
              <a:rPr lang="en-IN" dirty="0">
                <a:solidFill>
                  <a:schemeClr val="tx1"/>
                </a:solidFill>
              </a:rPr>
              <a:t>Current: &lt;</a:t>
            </a:r>
            <a:r>
              <a:rPr lang="en-IN" dirty="0" smtClean="0">
                <a:solidFill>
                  <a:schemeClr val="tx1"/>
                </a:solidFill>
              </a:rPr>
              <a:t>15mA</a:t>
            </a:r>
          </a:p>
          <a:p>
            <a:pPr marL="342900" indent="-342900">
              <a:buFont typeface="Arial" pitchFamily="34" charset="0"/>
              <a:buChar char="•"/>
            </a:pPr>
            <a:r>
              <a:rPr lang="en-IN" dirty="0" smtClean="0">
                <a:solidFill>
                  <a:schemeClr val="tx1"/>
                </a:solidFill>
              </a:rPr>
              <a:t>Operating </a:t>
            </a:r>
            <a:r>
              <a:rPr lang="en-IN" dirty="0">
                <a:solidFill>
                  <a:schemeClr val="tx1"/>
                </a:solidFill>
              </a:rPr>
              <a:t>Frequency: 40Hz</a:t>
            </a:r>
          </a:p>
        </p:txBody>
      </p:sp>
    </p:spTree>
    <p:extLst>
      <p:ext uri="{BB962C8B-B14F-4D97-AF65-F5344CB8AC3E}">
        <p14:creationId xmlns:p14="http://schemas.microsoft.com/office/powerpoint/2010/main" xmlns="" val="11833893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71921" y="-501468"/>
            <a:ext cx="8791575" cy="2387600"/>
          </a:xfrm>
        </p:spPr>
        <p:txBody>
          <a:bodyPr/>
          <a:lstStyle/>
          <a:p>
            <a:pPr algn="ctr"/>
            <a:r>
              <a:rPr lang="en-IN" b="1" i="1" dirty="0" smtClean="0"/>
              <a:t>Twi (TWO WIRE SERIAL INTERFACE)</a:t>
            </a:r>
            <a:endParaRPr lang="en-IN" b="1" i="1" dirty="0"/>
          </a:p>
        </p:txBody>
      </p:sp>
      <p:sp>
        <p:nvSpPr>
          <p:cNvPr id="3" name="Subtitle 2"/>
          <p:cNvSpPr>
            <a:spLocks noGrp="1"/>
          </p:cNvSpPr>
          <p:nvPr>
            <p:ph type="subTitle" idx="1"/>
          </p:nvPr>
        </p:nvSpPr>
        <p:spPr>
          <a:xfrm>
            <a:off x="1928675" y="2272936"/>
            <a:ext cx="8791575" cy="4219303"/>
          </a:xfrm>
        </p:spPr>
        <p:txBody>
          <a:bodyPr/>
          <a:lstStyle/>
          <a:p>
            <a:r>
              <a:rPr lang="en-US" sz="2800" b="1" dirty="0" smtClean="0">
                <a:solidFill>
                  <a:schemeClr val="tx1"/>
                </a:solidFill>
              </a:rPr>
              <a:t>WHAT IS TWI?</a:t>
            </a:r>
          </a:p>
          <a:p>
            <a:r>
              <a:rPr lang="en-IN" dirty="0" smtClean="0">
                <a:solidFill>
                  <a:schemeClr val="tx1"/>
                </a:solidFill>
              </a:rPr>
              <a:t>TWI ALSO KNOWN AS  </a:t>
            </a:r>
            <a:r>
              <a:rPr lang="en-IN" dirty="0">
                <a:solidFill>
                  <a:schemeClr val="tx1"/>
                </a:solidFill>
              </a:rPr>
              <a:t>Inter-integrated Circuit (I</a:t>
            </a:r>
            <a:r>
              <a:rPr lang="en-IN" baseline="30000" dirty="0">
                <a:solidFill>
                  <a:schemeClr val="tx1"/>
                </a:solidFill>
              </a:rPr>
              <a:t>2</a:t>
            </a:r>
            <a:r>
              <a:rPr lang="en-IN" dirty="0">
                <a:solidFill>
                  <a:schemeClr val="tx1"/>
                </a:solidFill>
              </a:rPr>
              <a:t>C) </a:t>
            </a:r>
            <a:r>
              <a:rPr lang="en-IN" dirty="0" smtClean="0">
                <a:solidFill>
                  <a:schemeClr val="tx1"/>
                </a:solidFill>
              </a:rPr>
              <a:t> COMMUNICATION Protocol </a:t>
            </a:r>
            <a:r>
              <a:rPr lang="en-IN" dirty="0">
                <a:solidFill>
                  <a:schemeClr val="tx1"/>
                </a:solidFill>
              </a:rPr>
              <a:t>is a protocol intended to allow multiple “slave” digital integrated circuits (“chips”) to communicate with one or more “master” chips</a:t>
            </a:r>
            <a:r>
              <a:rPr lang="en-IN" dirty="0" smtClean="0">
                <a:solidFill>
                  <a:schemeClr val="tx1"/>
                </a:solidFill>
              </a:rPr>
              <a:t>. </a:t>
            </a:r>
            <a:r>
              <a:rPr lang="en-IN" dirty="0">
                <a:solidFill>
                  <a:schemeClr val="tx1"/>
                </a:solidFill>
              </a:rPr>
              <a:t>Like Asynchronous Serial Interfaces (such as RS-232 or UARTs), it only requires two signal wires to exchange information</a:t>
            </a:r>
            <a:r>
              <a:rPr lang="en-IN" dirty="0" smtClean="0">
                <a:solidFill>
                  <a:schemeClr val="tx1"/>
                </a:solidFill>
              </a:rPr>
              <a:t>.</a:t>
            </a:r>
          </a:p>
          <a:p>
            <a:endParaRPr lang="en-IN" dirty="0" smtClean="0">
              <a:solidFill>
                <a:schemeClr val="tx1"/>
              </a:solidFill>
            </a:endParaRPr>
          </a:p>
          <a:p>
            <a:endParaRPr lang="en-IN" dirty="0"/>
          </a:p>
          <a:p>
            <a:endParaRPr lang="en-US"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xmlns="" val="20255637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0968" y="161318"/>
            <a:ext cx="9905998" cy="1210282"/>
          </a:xfrm>
        </p:spPr>
        <p:txBody>
          <a:bodyPr>
            <a:normAutofit/>
          </a:bodyPr>
          <a:lstStyle/>
          <a:p>
            <a:pPr algn="ctr"/>
            <a:r>
              <a:rPr lang="en-US" dirty="0" smtClean="0"/>
              <a:t>WHY TO USE </a:t>
            </a:r>
            <a:r>
              <a:rPr lang="en-IN" dirty="0" smtClean="0"/>
              <a:t>TWI ?</a:t>
            </a:r>
            <a:endParaRPr lang="en-IN" dirty="0"/>
          </a:p>
        </p:txBody>
      </p:sp>
      <p:sp>
        <p:nvSpPr>
          <p:cNvPr id="3" name="Content Placeholder 2"/>
          <p:cNvSpPr>
            <a:spLocks noGrp="1"/>
          </p:cNvSpPr>
          <p:nvPr>
            <p:ph idx="1"/>
          </p:nvPr>
        </p:nvSpPr>
        <p:spPr>
          <a:xfrm>
            <a:off x="1141412" y="1371600"/>
            <a:ext cx="9905999" cy="5486400"/>
          </a:xfrm>
        </p:spPr>
        <p:txBody>
          <a:bodyPr/>
          <a:lstStyle/>
          <a:p>
            <a:r>
              <a:rPr lang="en-IN" dirty="0" smtClean="0"/>
              <a:t>Since serial </a:t>
            </a:r>
            <a:r>
              <a:rPr lang="en-IN" dirty="0"/>
              <a:t>ports are </a:t>
            </a:r>
            <a:r>
              <a:rPr lang="en-IN" b="1" dirty="0"/>
              <a:t>asynchronous</a:t>
            </a:r>
            <a:r>
              <a:rPr lang="en-IN" dirty="0"/>
              <a:t> (no clock data is transmitted</a:t>
            </a:r>
            <a:r>
              <a:rPr lang="en-IN" dirty="0" smtClean="0"/>
              <a:t>) in UART, </a:t>
            </a:r>
            <a:r>
              <a:rPr lang="en-IN" dirty="0"/>
              <a:t>devices using them must agree ahead of time on a data rate. The two devices must also have clocks that are close to the same rate, and will remain so–excessive differences between clock rates on either end will cause garbled data</a:t>
            </a:r>
            <a:r>
              <a:rPr lang="en-IN" dirty="0" smtClean="0"/>
              <a:t>.</a:t>
            </a:r>
          </a:p>
          <a:p>
            <a:r>
              <a:rPr lang="en-IN" dirty="0"/>
              <a:t>D</a:t>
            </a:r>
            <a:r>
              <a:rPr lang="en-IN" dirty="0" smtClean="0"/>
              <a:t>ata </a:t>
            </a:r>
            <a:r>
              <a:rPr lang="en-IN" dirty="0"/>
              <a:t>rate is an issue. While there is no </a:t>
            </a:r>
            <a:r>
              <a:rPr lang="en-IN" i="1" dirty="0"/>
              <a:t>theoretical</a:t>
            </a:r>
            <a:r>
              <a:rPr lang="en-IN" dirty="0"/>
              <a:t> limit to asynchronous serial communications, most UART devices only support a certain set of fixed baud rates, and the highest of these is usually around 230400 bits per </a:t>
            </a:r>
            <a:r>
              <a:rPr lang="en-IN" dirty="0" smtClean="0"/>
              <a:t>second.</a:t>
            </a:r>
          </a:p>
          <a:p>
            <a:r>
              <a:rPr lang="en-US" dirty="0"/>
              <a:t> </a:t>
            </a:r>
            <a:r>
              <a:rPr lang="en-US" dirty="0" smtClean="0"/>
              <a:t>Sometimes TWI is chosen  over  SPI because of its simplicity in hardware. In TWI only two pins are used SDA and SCL while in SPI 6 pins are used. </a:t>
            </a:r>
            <a:endParaRPr lang="en-IN" dirty="0" smtClean="0"/>
          </a:p>
          <a:p>
            <a:endParaRPr lang="en-IN" dirty="0"/>
          </a:p>
        </p:txBody>
      </p:sp>
    </p:spTree>
    <p:extLst>
      <p:ext uri="{BB962C8B-B14F-4D97-AF65-F5344CB8AC3E}">
        <p14:creationId xmlns:p14="http://schemas.microsoft.com/office/powerpoint/2010/main" xmlns="" val="37890540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7242" y="-285932"/>
            <a:ext cx="9905999" cy="5632901"/>
          </a:xfrm>
        </p:spPr>
        <p:txBody>
          <a:bodyPr/>
          <a:lstStyle/>
          <a:p>
            <a:endParaRPr lang="en-IN" dirty="0" smtClean="0"/>
          </a:p>
          <a:p>
            <a:r>
              <a:rPr lang="en-IN" dirty="0"/>
              <a:t>I</a:t>
            </a:r>
            <a:r>
              <a:rPr lang="en-IN" baseline="30000" dirty="0"/>
              <a:t>2</a:t>
            </a:r>
            <a:r>
              <a:rPr lang="en-IN" dirty="0"/>
              <a:t>C requires a mere two wires, like asynchronous serial, but those two wires can support up to </a:t>
            </a:r>
            <a:r>
              <a:rPr lang="en-IN" dirty="0" smtClean="0"/>
              <a:t>128 </a:t>
            </a:r>
            <a:r>
              <a:rPr lang="en-IN" dirty="0"/>
              <a:t>slave devices. Also, unlike SPI, I</a:t>
            </a:r>
            <a:r>
              <a:rPr lang="en-IN" baseline="30000" dirty="0"/>
              <a:t>2</a:t>
            </a:r>
            <a:r>
              <a:rPr lang="en-IN" dirty="0"/>
              <a:t>C can support a multi-master system, allowing more than one master to communicate with all devices on the bus (although the master devices can’t talk to each other over the bus and must take turns using the bus lines).</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389762" y="4136571"/>
            <a:ext cx="4420409" cy="2578370"/>
          </a:xfrm>
          <a:prstGeom prst="rect">
            <a:avLst/>
          </a:prstGeom>
        </p:spPr>
      </p:pic>
    </p:spTree>
    <p:extLst>
      <p:ext uri="{BB962C8B-B14F-4D97-AF65-F5344CB8AC3E}">
        <p14:creationId xmlns:p14="http://schemas.microsoft.com/office/powerpoint/2010/main" xmlns="" val="378548510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8305" y="-478970"/>
            <a:ext cx="9289066" cy="1639884"/>
          </a:xfrm>
        </p:spPr>
        <p:txBody>
          <a:bodyPr>
            <a:normAutofit/>
          </a:bodyPr>
          <a:lstStyle/>
          <a:p>
            <a:pPr algn="ctr"/>
            <a:r>
              <a:rPr lang="en-US" sz="4400" dirty="0" smtClean="0"/>
              <a:t>How to use  </a:t>
            </a:r>
            <a:r>
              <a:rPr lang="en-US" sz="4400" dirty="0" err="1" smtClean="0"/>
              <a:t>twi</a:t>
            </a:r>
            <a:r>
              <a:rPr lang="en-US" sz="4400" dirty="0" smtClean="0"/>
              <a:t>?</a:t>
            </a:r>
            <a:endParaRPr lang="en-IN" sz="44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04800" y="1393676"/>
            <a:ext cx="10943771" cy="1857524"/>
          </a:xfrm>
        </p:spPr>
      </p:pic>
      <p:sp>
        <p:nvSpPr>
          <p:cNvPr id="10" name="Text Placeholder 9"/>
          <p:cNvSpPr>
            <a:spLocks noGrp="1"/>
          </p:cNvSpPr>
          <p:nvPr>
            <p:ph type="body" sz="half" idx="2"/>
          </p:nvPr>
        </p:nvSpPr>
        <p:spPr>
          <a:xfrm>
            <a:off x="1248305" y="2902629"/>
            <a:ext cx="10000266" cy="3541714"/>
          </a:xfrm>
        </p:spPr>
        <p:txBody>
          <a:bodyPr>
            <a:normAutofit lnSpcReduction="10000"/>
          </a:bodyPr>
          <a:lstStyle/>
          <a:p>
            <a:pPr lvl="1"/>
            <a:endParaRPr lang="en-IN" sz="2000" dirty="0"/>
          </a:p>
          <a:p>
            <a:pPr marL="800100" lvl="1" indent="-342900">
              <a:buFont typeface="Arial" panose="020B0604020202020204" pitchFamily="34" charset="0"/>
              <a:buChar char="•"/>
            </a:pPr>
            <a:r>
              <a:rPr lang="en-IN" sz="2000" dirty="0" smtClean="0"/>
              <a:t>Data </a:t>
            </a:r>
            <a:r>
              <a:rPr lang="en-IN" sz="2000" dirty="0"/>
              <a:t>rates fall between asynchronous serial and SPI; most I</a:t>
            </a:r>
            <a:r>
              <a:rPr lang="en-IN" sz="2000" baseline="30000" dirty="0"/>
              <a:t>2</a:t>
            </a:r>
            <a:r>
              <a:rPr lang="en-IN" sz="2000" dirty="0"/>
              <a:t>C devices can communicate at 100kHz or 400kHz. There is some overhead with I</a:t>
            </a:r>
            <a:r>
              <a:rPr lang="en-IN" sz="2000" baseline="30000" dirty="0"/>
              <a:t>2</a:t>
            </a:r>
            <a:r>
              <a:rPr lang="en-IN" sz="2000" dirty="0"/>
              <a:t>C; for every 8 bits of data to be sent, one extra bit of meta data (the “ACK/NACK” bit) must be transmitted</a:t>
            </a:r>
            <a:r>
              <a:rPr lang="en-IN" sz="2000" dirty="0" smtClean="0"/>
              <a:t>.</a:t>
            </a:r>
          </a:p>
          <a:p>
            <a:pPr marL="800100" lvl="1" indent="-342900">
              <a:buFont typeface="Arial" panose="020B0604020202020204" pitchFamily="34" charset="0"/>
              <a:buChar char="•"/>
            </a:pPr>
            <a:r>
              <a:rPr lang="en-US" sz="2000" dirty="0" smtClean="0"/>
              <a:t>Basically there are two pins used for TWI .  SDA(Serial  Data)pin and SCK(Serial Clock)pin.</a:t>
            </a:r>
          </a:p>
          <a:p>
            <a:pPr marL="800100" lvl="1" indent="-342900">
              <a:buFont typeface="Arial" panose="020B0604020202020204" pitchFamily="34" charset="0"/>
              <a:buChar char="•"/>
            </a:pPr>
            <a:r>
              <a:rPr lang="en-US" sz="2000" dirty="0" smtClean="0"/>
              <a:t>SDA pin transmits data from to master to slave or slave to master.</a:t>
            </a:r>
          </a:p>
          <a:p>
            <a:pPr marL="800100" lvl="1" indent="-342900">
              <a:buFont typeface="Arial" panose="020B0604020202020204" pitchFamily="34" charset="0"/>
              <a:buChar char="•"/>
            </a:pPr>
            <a:r>
              <a:rPr lang="en-US" sz="2000" dirty="0" smtClean="0"/>
              <a:t>SCK PIN is clock pin which is in a synchronous mode that make sure that data </a:t>
            </a:r>
            <a:r>
              <a:rPr lang="en-US" sz="2000" smtClean="0"/>
              <a:t>is transmitted in </a:t>
            </a:r>
            <a:endParaRPr lang="en-IN" sz="2000" dirty="0" smtClean="0"/>
          </a:p>
          <a:p>
            <a:pPr lvl="1"/>
            <a:endParaRPr lang="en-IN" sz="2000" dirty="0"/>
          </a:p>
        </p:txBody>
      </p:sp>
    </p:spTree>
    <p:extLst>
      <p:ext uri="{BB962C8B-B14F-4D97-AF65-F5344CB8AC3E}">
        <p14:creationId xmlns:p14="http://schemas.microsoft.com/office/powerpoint/2010/main" xmlns="" val="278418455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1141412" y="618518"/>
            <a:ext cx="9905999" cy="5172683"/>
          </a:xfrm>
        </p:spPr>
        <p:txBody>
          <a:bodyPr/>
          <a:lstStyle/>
          <a:p>
            <a:endParaRPr lang="en-IN" dirty="0"/>
          </a:p>
        </p:txBody>
      </p:sp>
      <p:sp>
        <p:nvSpPr>
          <p:cNvPr id="5" name="Rectangle 4"/>
          <p:cNvSpPr/>
          <p:nvPr/>
        </p:nvSpPr>
        <p:spPr>
          <a:xfrm>
            <a:off x="1465729" y="1021976"/>
            <a:ext cx="2918012" cy="914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TWI START CONDITION</a:t>
            </a:r>
            <a:endParaRPr lang="en-IN" dirty="0"/>
          </a:p>
        </p:txBody>
      </p:sp>
      <p:cxnSp>
        <p:nvCxnSpPr>
          <p:cNvPr id="7" name="Straight Arrow Connector 6"/>
          <p:cNvCxnSpPr/>
          <p:nvPr/>
        </p:nvCxnSpPr>
        <p:spPr>
          <a:xfrm>
            <a:off x="4397188" y="1357803"/>
            <a:ext cx="194982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6347012" y="1021976"/>
            <a:ext cx="2877670" cy="91440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SENDING ADDRESS FRAMES</a:t>
            </a:r>
            <a:endParaRPr lang="en-IN" dirty="0"/>
          </a:p>
        </p:txBody>
      </p:sp>
      <p:cxnSp>
        <p:nvCxnSpPr>
          <p:cNvPr id="10" name="Straight Arrow Connector 9"/>
          <p:cNvCxnSpPr>
            <a:stCxn id="8" idx="2"/>
          </p:cNvCxnSpPr>
          <p:nvPr/>
        </p:nvCxnSpPr>
        <p:spPr>
          <a:xfrm>
            <a:off x="7785847" y="1936376"/>
            <a:ext cx="0" cy="177501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326841" y="3711388"/>
            <a:ext cx="2918012" cy="88750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TRANSMITTING DATA  FRAMES</a:t>
            </a:r>
            <a:endParaRPr lang="en-IN" dirty="0"/>
          </a:p>
        </p:txBody>
      </p:sp>
      <p:cxnSp>
        <p:nvCxnSpPr>
          <p:cNvPr id="13" name="Straight Arrow Connector 12"/>
          <p:cNvCxnSpPr/>
          <p:nvPr/>
        </p:nvCxnSpPr>
        <p:spPr>
          <a:xfrm flipH="1">
            <a:off x="4639235" y="4155141"/>
            <a:ext cx="168760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936377" y="3765176"/>
            <a:ext cx="2702858" cy="83371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TWI STOP CONDITION</a:t>
            </a:r>
            <a:endParaRPr lang="en-IN" dirty="0"/>
          </a:p>
        </p:txBody>
      </p:sp>
    </p:spTree>
    <p:extLst>
      <p:ext uri="{BB962C8B-B14F-4D97-AF65-F5344CB8AC3E}">
        <p14:creationId xmlns:p14="http://schemas.microsoft.com/office/powerpoint/2010/main" xmlns="" val="16650464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237629" y="36975"/>
            <a:ext cx="1627094" cy="7261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START</a:t>
            </a:r>
            <a:endParaRPr lang="en-IN" dirty="0"/>
          </a:p>
        </p:txBody>
      </p:sp>
      <p:sp>
        <p:nvSpPr>
          <p:cNvPr id="5" name="Parallelogram 4"/>
          <p:cNvSpPr/>
          <p:nvPr/>
        </p:nvSpPr>
        <p:spPr>
          <a:xfrm>
            <a:off x="4666129" y="1055597"/>
            <a:ext cx="2864224" cy="59167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INITIALIZE TWI</a:t>
            </a:r>
            <a:endParaRPr lang="en-IN" dirty="0"/>
          </a:p>
        </p:txBody>
      </p:sp>
      <p:sp>
        <p:nvSpPr>
          <p:cNvPr id="6" name="Rectangle 5"/>
          <p:cNvSpPr/>
          <p:nvPr/>
        </p:nvSpPr>
        <p:spPr>
          <a:xfrm>
            <a:off x="4666129" y="1976718"/>
            <a:ext cx="2864224" cy="551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SENDING DATA ADDRESS</a:t>
            </a:r>
            <a:endParaRPr lang="en-IN" dirty="0"/>
          </a:p>
        </p:txBody>
      </p:sp>
      <p:sp>
        <p:nvSpPr>
          <p:cNvPr id="7" name="Rectangle 6"/>
          <p:cNvSpPr/>
          <p:nvPr/>
        </p:nvSpPr>
        <p:spPr>
          <a:xfrm>
            <a:off x="4666129" y="2857498"/>
            <a:ext cx="2864224" cy="800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SETTING X, Y, Z AXES REFERENCE FREQUENCY</a:t>
            </a:r>
            <a:endParaRPr lang="en-IN" dirty="0"/>
          </a:p>
        </p:txBody>
      </p:sp>
      <p:sp>
        <p:nvSpPr>
          <p:cNvPr id="8" name="Rectangle 7"/>
          <p:cNvSpPr/>
          <p:nvPr/>
        </p:nvSpPr>
        <p:spPr>
          <a:xfrm>
            <a:off x="4666129" y="3987047"/>
            <a:ext cx="2864224" cy="72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CONFIGURE GYROSCOPE &amp; ACCELEROMETER</a:t>
            </a:r>
            <a:endParaRPr lang="en-IN" dirty="0"/>
          </a:p>
        </p:txBody>
      </p:sp>
      <p:sp>
        <p:nvSpPr>
          <p:cNvPr id="9" name="Rectangle 8"/>
          <p:cNvSpPr/>
          <p:nvPr/>
        </p:nvSpPr>
        <p:spPr>
          <a:xfrm>
            <a:off x="4666129" y="4931699"/>
            <a:ext cx="2864224" cy="72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ENABLE INTERRUPT FOR INITIALIZING TWI</a:t>
            </a:r>
            <a:endParaRPr lang="en-IN" dirty="0"/>
          </a:p>
        </p:txBody>
      </p:sp>
      <p:sp>
        <p:nvSpPr>
          <p:cNvPr id="10" name="Rectangle 9"/>
          <p:cNvSpPr/>
          <p:nvPr/>
        </p:nvSpPr>
        <p:spPr>
          <a:xfrm>
            <a:off x="4666129" y="5876350"/>
            <a:ext cx="2864224" cy="578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REINITIALIZING TWI</a:t>
            </a:r>
            <a:endParaRPr lang="en-IN" dirty="0"/>
          </a:p>
        </p:txBody>
      </p:sp>
      <p:cxnSp>
        <p:nvCxnSpPr>
          <p:cNvPr id="12" name="Straight Arrow Connector 11"/>
          <p:cNvCxnSpPr/>
          <p:nvPr/>
        </p:nvCxnSpPr>
        <p:spPr>
          <a:xfrm>
            <a:off x="6051176" y="793376"/>
            <a:ext cx="0" cy="2622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071347" y="1647267"/>
            <a:ext cx="0" cy="3294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6098241" y="2528047"/>
            <a:ext cx="0" cy="3294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071347" y="3724826"/>
            <a:ext cx="0" cy="2622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082553" y="4713188"/>
            <a:ext cx="0" cy="2622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0" idx="0"/>
          </p:cNvCxnSpPr>
          <p:nvPr/>
        </p:nvCxnSpPr>
        <p:spPr>
          <a:xfrm>
            <a:off x="6098241" y="5657840"/>
            <a:ext cx="0" cy="21851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417580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chemeClr val="accent1">
                    <a:lumMod val="60000"/>
                    <a:lumOff val="40000"/>
                  </a:schemeClr>
                </a:solidFill>
              </a:rPr>
              <a:t>                   </a:t>
            </a:r>
            <a:r>
              <a:rPr lang="en-US" sz="5300" dirty="0" smtClean="0">
                <a:solidFill>
                  <a:schemeClr val="accent1">
                    <a:lumMod val="40000"/>
                    <a:lumOff val="60000"/>
                  </a:schemeClr>
                </a:solidFill>
              </a:rPr>
              <a:t>mpu6050</a:t>
            </a:r>
            <a:br>
              <a:rPr lang="en-US" sz="5300" dirty="0" smtClean="0">
                <a:solidFill>
                  <a:schemeClr val="accent1">
                    <a:lumMod val="40000"/>
                    <a:lumOff val="60000"/>
                  </a:schemeClr>
                </a:solidFill>
              </a:rPr>
            </a:br>
            <a:r>
              <a:rPr lang="en-US" dirty="0" smtClean="0"/>
              <a:t/>
            </a:r>
            <a:br>
              <a:rPr lang="en-US" dirty="0" smtClean="0"/>
            </a:br>
            <a:endParaRPr lang="en-US" sz="3600" dirty="0"/>
          </a:p>
        </p:txBody>
      </p:sp>
      <p:sp>
        <p:nvSpPr>
          <p:cNvPr id="3" name="Subtitle 2"/>
          <p:cNvSpPr>
            <a:spLocks noGrp="1"/>
          </p:cNvSpPr>
          <p:nvPr>
            <p:ph type="subTitle" idx="1"/>
          </p:nvPr>
        </p:nvSpPr>
        <p:spPr>
          <a:xfrm>
            <a:off x="1742535" y="3001992"/>
            <a:ext cx="9514937" cy="1086929"/>
          </a:xfrm>
        </p:spPr>
        <p:txBody>
          <a:bodyPr>
            <a:normAutofit fontScale="92500" lnSpcReduction="20000"/>
          </a:bodyPr>
          <a:lstStyle/>
          <a:p>
            <a:r>
              <a:rPr lang="en-US" sz="3200" dirty="0" smtClean="0"/>
              <a:t>(Six-Axis (Gyro + Accelerometer) MEMS Motion Tracking Devices)</a:t>
            </a:r>
            <a:endParaRPr lang="en-US" sz="3200" dirty="0"/>
          </a:p>
        </p:txBody>
      </p:sp>
    </p:spTree>
    <p:extLst>
      <p:ext uri="{BB962C8B-B14F-4D97-AF65-F5344CB8AC3E}">
        <p14:creationId xmlns:p14="http://schemas.microsoft.com/office/powerpoint/2010/main" xmlns="" val="38590596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57864" y="638355"/>
            <a:ext cx="9782355" cy="3631763"/>
          </a:xfrm>
          <a:prstGeom prst="rect">
            <a:avLst/>
          </a:prstGeom>
          <a:noFill/>
        </p:spPr>
        <p:txBody>
          <a:bodyPr wrap="square" rtlCol="0">
            <a:spAutoFit/>
          </a:bodyPr>
          <a:lstStyle/>
          <a:p>
            <a:r>
              <a:rPr lang="en-US" sz="3200" dirty="0" smtClean="0">
                <a:solidFill>
                  <a:schemeClr val="accent2">
                    <a:lumMod val="40000"/>
                    <a:lumOff val="60000"/>
                  </a:schemeClr>
                </a:solidFill>
              </a:rPr>
              <a:t>WHAT IS MPU6050</a:t>
            </a:r>
          </a:p>
          <a:p>
            <a:pPr>
              <a:buFont typeface="Wingdings" pitchFamily="2" charset="2"/>
              <a:buChar char="Ø"/>
            </a:pPr>
            <a:r>
              <a:rPr lang="en-US" dirty="0" smtClean="0"/>
              <a:t>An </a:t>
            </a:r>
            <a:r>
              <a:rPr lang="en-US" b="1" dirty="0" smtClean="0"/>
              <a:t>inertial measurement unit</a:t>
            </a:r>
            <a:r>
              <a:rPr lang="en-US" dirty="0" smtClean="0"/>
              <a:t> (</a:t>
            </a:r>
            <a:r>
              <a:rPr lang="en-US" b="1" dirty="0" smtClean="0"/>
              <a:t>IMU</a:t>
            </a:r>
            <a:r>
              <a:rPr lang="en-US" dirty="0" smtClean="0"/>
              <a:t>) is an electronic device that measures and reports a body's </a:t>
            </a:r>
            <a:r>
              <a:rPr lang="en-US" dirty="0" smtClean="0">
                <a:hlinkClick r:id="rId2" tooltip="Specific force"/>
              </a:rPr>
              <a:t>specific force</a:t>
            </a:r>
            <a:r>
              <a:rPr lang="en-US" dirty="0" smtClean="0"/>
              <a:t>, angular rate, and sometimes the magnetic field surroundings the body, using a combination of </a:t>
            </a:r>
            <a:r>
              <a:rPr lang="en-US" dirty="0" smtClean="0">
                <a:hlinkClick r:id="rId3" tooltip="Accelerometer"/>
              </a:rPr>
              <a:t>accelerometers</a:t>
            </a:r>
            <a:r>
              <a:rPr lang="en-US" dirty="0" smtClean="0"/>
              <a:t> and </a:t>
            </a:r>
            <a:r>
              <a:rPr lang="en-US" dirty="0" smtClean="0">
                <a:hlinkClick r:id="rId4" tooltip="Gyroscope"/>
              </a:rPr>
              <a:t>gyroscopes</a:t>
            </a:r>
            <a:r>
              <a:rPr lang="en-US" dirty="0" smtClean="0"/>
              <a:t>, sometimes also </a:t>
            </a:r>
            <a:r>
              <a:rPr lang="en-US" dirty="0" smtClean="0">
                <a:hlinkClick r:id="rId5" tooltip="Magnetometers"/>
              </a:rPr>
              <a:t>magnetometers</a:t>
            </a:r>
            <a:r>
              <a:rPr lang="en-US" dirty="0" smtClean="0"/>
              <a:t>.</a:t>
            </a:r>
          </a:p>
          <a:p>
            <a:pPr>
              <a:buFont typeface="Wingdings" pitchFamily="2" charset="2"/>
              <a:buChar char="Ø"/>
            </a:pPr>
            <a:endParaRPr lang="en-US" dirty="0" smtClean="0"/>
          </a:p>
          <a:p>
            <a:pPr>
              <a:buFont typeface="Wingdings" pitchFamily="2" charset="2"/>
              <a:buChar char="Ø"/>
            </a:pPr>
            <a:r>
              <a:rPr lang="en-US" dirty="0" smtClean="0"/>
              <a:t>The </a:t>
            </a:r>
            <a:r>
              <a:rPr lang="en-US" b="1" dirty="0" smtClean="0">
                <a:solidFill>
                  <a:srgbClr val="FFFF00"/>
                </a:solidFill>
              </a:rPr>
              <a:t>MPU 6050 </a:t>
            </a:r>
            <a:r>
              <a:rPr lang="en-US" dirty="0" smtClean="0"/>
              <a:t>is a 6 DOF (Degrees of Freedom) or a six axis IMU sensor, which means that it gives six values as output. Three values from the accelerometer and three from the gyroscope.</a:t>
            </a:r>
          </a:p>
          <a:p>
            <a:pPr>
              <a:buFont typeface="Wingdings" pitchFamily="2" charset="2"/>
              <a:buChar char="Ø"/>
            </a:pPr>
            <a:endParaRPr lang="en-US" dirty="0" smtClean="0"/>
          </a:p>
          <a:p>
            <a:pPr>
              <a:buFont typeface="Wingdings" pitchFamily="2" charset="2"/>
              <a:buChar char="Ø"/>
            </a:pPr>
            <a:r>
              <a:rPr lang="en-US" dirty="0" smtClean="0"/>
              <a:t>The MPU 6050 is a sensor based on MEMS (Micro Electro Mechanical Systems) technology. Both the accelerometer and the gyroscope is embedded inside a single chip. </a:t>
            </a:r>
          </a:p>
          <a:p>
            <a:pPr>
              <a:buFont typeface="Wingdings" pitchFamily="2" charset="2"/>
              <a:buChar char="Ø"/>
            </a:pPr>
            <a:endParaRPr lang="en-US" dirty="0" smtClean="0"/>
          </a:p>
          <a:p>
            <a:pPr>
              <a:buFont typeface="Wingdings" pitchFamily="2" charset="2"/>
              <a:buChar char="Ø"/>
            </a:pPr>
            <a:r>
              <a:rPr lang="en-US" dirty="0" smtClean="0"/>
              <a:t>This chip uses I2C (Inter Integrated Circuit) protocol for communication.</a:t>
            </a:r>
            <a:endParaRPr lang="en-US" dirty="0"/>
          </a:p>
        </p:txBody>
      </p:sp>
      <p:pic>
        <p:nvPicPr>
          <p:cNvPr id="6" name="Picture 5" descr="mpu60501.JPG"/>
          <p:cNvPicPr>
            <a:picLocks noChangeAspect="1"/>
          </p:cNvPicPr>
          <p:nvPr/>
        </p:nvPicPr>
        <p:blipFill>
          <a:blip r:embed="rId6"/>
          <a:stretch>
            <a:fillRect/>
          </a:stretch>
        </p:blipFill>
        <p:spPr>
          <a:xfrm>
            <a:off x="8747185" y="3549237"/>
            <a:ext cx="2315185" cy="2951558"/>
          </a:xfrm>
          <a:prstGeom prst="rect">
            <a:avLst/>
          </a:prstGeom>
        </p:spPr>
      </p:pic>
    </p:spTree>
    <p:extLst>
      <p:ext uri="{BB962C8B-B14F-4D97-AF65-F5344CB8AC3E}">
        <p14:creationId xmlns:p14="http://schemas.microsoft.com/office/powerpoint/2010/main" xmlns="" val="13273938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txBox="1">
            <a:spLocks/>
          </p:cNvSpPr>
          <p:nvPr/>
        </p:nvSpPr>
        <p:spPr>
          <a:xfrm>
            <a:off x="1113183" y="2195351"/>
            <a:ext cx="11078817" cy="429803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n-IN" sz="2800" dirty="0" smtClean="0"/>
              <a:t>BLINKING &amp; TOGGLING</a:t>
            </a:r>
          </a:p>
          <a:p>
            <a:pPr marL="457200" indent="-457200"/>
            <a:r>
              <a:rPr lang="en-IN" sz="2800" dirty="0" smtClean="0"/>
              <a:t>BUTTON DEBOUNCING</a:t>
            </a:r>
            <a:endParaRPr lang="en-IN" sz="2800" dirty="0"/>
          </a:p>
        </p:txBody>
      </p:sp>
      <p:sp>
        <p:nvSpPr>
          <p:cNvPr id="4" name="Title 1"/>
          <p:cNvSpPr txBox="1">
            <a:spLocks/>
          </p:cNvSpPr>
          <p:nvPr/>
        </p:nvSpPr>
        <p:spPr>
          <a:xfrm>
            <a:off x="0" y="569343"/>
            <a:ext cx="12192000" cy="1138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sz="5400" dirty="0" smtClean="0"/>
              <a:t>INTERFACING LEDs</a:t>
            </a:r>
            <a:endParaRPr lang="en-IN" sz="5400" dirty="0"/>
          </a:p>
        </p:txBody>
      </p:sp>
    </p:spTree>
    <p:extLst>
      <p:ext uri="{BB962C8B-B14F-4D97-AF65-F5344CB8AC3E}">
        <p14:creationId xmlns:p14="http://schemas.microsoft.com/office/powerpoint/2010/main" xmlns="" val="194896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0830" y="646980"/>
            <a:ext cx="9963508" cy="5940088"/>
          </a:xfrm>
          <a:prstGeom prst="rect">
            <a:avLst/>
          </a:prstGeom>
          <a:noFill/>
        </p:spPr>
        <p:txBody>
          <a:bodyPr wrap="square" rtlCol="0">
            <a:spAutoFit/>
          </a:bodyPr>
          <a:lstStyle/>
          <a:p>
            <a:r>
              <a:rPr lang="en-US" sz="2800" dirty="0" smtClean="0">
                <a:solidFill>
                  <a:schemeClr val="accent2">
                    <a:lumMod val="40000"/>
                    <a:lumOff val="60000"/>
                  </a:schemeClr>
                </a:solidFill>
              </a:rPr>
              <a:t>ACCELEROMETER</a:t>
            </a:r>
          </a:p>
          <a:p>
            <a:pPr>
              <a:buFont typeface="Wingdings" pitchFamily="2" charset="2"/>
              <a:buChar char="q"/>
            </a:pPr>
            <a:r>
              <a:rPr lang="en-US" dirty="0" smtClean="0">
                <a:latin typeface="Lato"/>
              </a:rPr>
              <a:t>An accelerometer is an electromechanical</a:t>
            </a:r>
          </a:p>
          <a:p>
            <a:r>
              <a:rPr lang="en-US" dirty="0" smtClean="0">
                <a:latin typeface="Lato"/>
              </a:rPr>
              <a:t>device used to measure acceleration forces. </a:t>
            </a:r>
          </a:p>
          <a:p>
            <a:r>
              <a:rPr lang="en-US" dirty="0" smtClean="0">
                <a:latin typeface="Lato"/>
              </a:rPr>
              <a:t>Such forces may be static,</a:t>
            </a:r>
          </a:p>
          <a:p>
            <a:r>
              <a:rPr lang="en-US" dirty="0" smtClean="0">
                <a:latin typeface="Lato"/>
              </a:rPr>
              <a:t> like the continuous force of gravity </a:t>
            </a:r>
          </a:p>
          <a:p>
            <a:r>
              <a:rPr lang="en-US" dirty="0" smtClean="0">
                <a:latin typeface="Lato"/>
              </a:rPr>
              <a:t>or, as is the case with many </a:t>
            </a:r>
          </a:p>
          <a:p>
            <a:r>
              <a:rPr lang="en-US" dirty="0" smtClean="0">
                <a:latin typeface="Lato"/>
              </a:rPr>
              <a:t>mobile devices, dynamic </a:t>
            </a:r>
          </a:p>
          <a:p>
            <a:r>
              <a:rPr lang="en-US" dirty="0" smtClean="0">
                <a:latin typeface="Lato"/>
              </a:rPr>
              <a:t>to sense movement or vibrations.</a:t>
            </a:r>
          </a:p>
          <a:p>
            <a:endParaRPr lang="en-US" dirty="0" smtClean="0"/>
          </a:p>
          <a:p>
            <a:endParaRPr lang="en-US" sz="2800" dirty="0" smtClean="0"/>
          </a:p>
          <a:p>
            <a:pPr>
              <a:buFont typeface="Wingdings" pitchFamily="2" charset="2"/>
              <a:buChar char="Ø"/>
            </a:pPr>
            <a:r>
              <a:rPr lang="en-US" sz="2000" dirty="0" smtClean="0"/>
              <a:t>An accelerometer works on the principle of </a:t>
            </a:r>
            <a:r>
              <a:rPr lang="en-US" sz="2000" dirty="0" err="1" smtClean="0"/>
              <a:t>piezo</a:t>
            </a:r>
            <a:r>
              <a:rPr lang="en-US" sz="2000" dirty="0" smtClean="0"/>
              <a:t> electric effect.</a:t>
            </a:r>
          </a:p>
          <a:p>
            <a:pPr>
              <a:buFont typeface="Wingdings" pitchFamily="2" charset="2"/>
              <a:buChar char="Ø"/>
            </a:pPr>
            <a:r>
              <a:rPr lang="en-US" sz="2000" dirty="0" smtClean="0"/>
              <a:t>Imagine a </a:t>
            </a:r>
            <a:r>
              <a:rPr lang="en-US" sz="2000" dirty="0" err="1" smtClean="0"/>
              <a:t>cuboidal</a:t>
            </a:r>
            <a:r>
              <a:rPr lang="en-US" sz="2000" dirty="0" smtClean="0"/>
              <a:t> box, having a small ball inside it, like in the picture above. The walls of this box are made with </a:t>
            </a:r>
            <a:r>
              <a:rPr lang="en-US" sz="2000" dirty="0" err="1" smtClean="0"/>
              <a:t>piezo</a:t>
            </a:r>
            <a:r>
              <a:rPr lang="en-US" sz="2000" dirty="0" smtClean="0"/>
              <a:t> electric crystals.</a:t>
            </a:r>
          </a:p>
          <a:p>
            <a:pPr>
              <a:buFont typeface="Wingdings" pitchFamily="2" charset="2"/>
              <a:buChar char="Ø"/>
            </a:pPr>
            <a:r>
              <a:rPr lang="en-US" sz="2000" dirty="0" smtClean="0"/>
              <a:t> Whenever you tilt the box, the ball is forced to move in the direction of the inclination, due     to gravity. The wall with which the ball collides, creates tiny </a:t>
            </a:r>
            <a:r>
              <a:rPr lang="en-US" sz="2000" dirty="0" err="1" smtClean="0"/>
              <a:t>piezo</a:t>
            </a:r>
            <a:r>
              <a:rPr lang="en-US" sz="2000" dirty="0" smtClean="0"/>
              <a:t> electric currents.</a:t>
            </a:r>
          </a:p>
          <a:p>
            <a:pPr>
              <a:buFont typeface="Wingdings" pitchFamily="2" charset="2"/>
              <a:buChar char="Ø"/>
            </a:pPr>
            <a:r>
              <a:rPr lang="en-US" sz="2000" dirty="0" smtClean="0"/>
              <a:t>There are totally, three pairs of opposite walls in a cuboid. Each pair corresponds to an axis in 3D space: X, Y and Z axes. </a:t>
            </a:r>
          </a:p>
          <a:p>
            <a:pPr>
              <a:buFont typeface="Wingdings" pitchFamily="2" charset="2"/>
              <a:buChar char="Ø"/>
            </a:pPr>
            <a:r>
              <a:rPr lang="en-US" sz="2000" dirty="0" smtClean="0"/>
              <a:t>Depending on the current produced from the </a:t>
            </a:r>
            <a:r>
              <a:rPr lang="en-US" sz="2000" dirty="0" err="1" smtClean="0"/>
              <a:t>piezo</a:t>
            </a:r>
            <a:r>
              <a:rPr lang="en-US" sz="2000" dirty="0" smtClean="0"/>
              <a:t> electric walls, we can determine the direction of inclination and its magnitude. </a:t>
            </a:r>
            <a:endParaRPr lang="en-US" sz="2000" dirty="0"/>
          </a:p>
        </p:txBody>
      </p:sp>
      <p:pic>
        <p:nvPicPr>
          <p:cNvPr id="3" name="Picture 2" descr="accerlerometer.JPG"/>
          <p:cNvPicPr>
            <a:picLocks noChangeAspect="1"/>
          </p:cNvPicPr>
          <p:nvPr/>
        </p:nvPicPr>
        <p:blipFill>
          <a:blip r:embed="rId2"/>
          <a:stretch>
            <a:fillRect/>
          </a:stretch>
        </p:blipFill>
        <p:spPr>
          <a:xfrm>
            <a:off x="5903343" y="979815"/>
            <a:ext cx="5503653" cy="2651904"/>
          </a:xfrm>
          <a:prstGeom prst="rect">
            <a:avLst/>
          </a:prstGeom>
        </p:spPr>
      </p:pic>
    </p:spTree>
    <p:extLst>
      <p:ext uri="{BB962C8B-B14F-4D97-AF65-F5344CB8AC3E}">
        <p14:creationId xmlns:p14="http://schemas.microsoft.com/office/powerpoint/2010/main" xmlns="" val="30578851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9072" y="612475"/>
            <a:ext cx="10084279" cy="1508105"/>
          </a:xfrm>
          <a:prstGeom prst="rect">
            <a:avLst/>
          </a:prstGeom>
          <a:noFill/>
        </p:spPr>
        <p:txBody>
          <a:bodyPr wrap="square" rtlCol="0">
            <a:spAutoFit/>
          </a:bodyPr>
          <a:lstStyle/>
          <a:p>
            <a:r>
              <a:rPr lang="en-US" sz="2800" dirty="0" smtClean="0">
                <a:solidFill>
                  <a:schemeClr val="accent2">
                    <a:lumMod val="40000"/>
                    <a:lumOff val="60000"/>
                  </a:schemeClr>
                </a:solidFill>
              </a:rPr>
              <a:t>GYROSCOPE</a:t>
            </a:r>
          </a:p>
          <a:p>
            <a:pPr>
              <a:buFont typeface="Wingdings" pitchFamily="2" charset="2"/>
              <a:buChar char="q"/>
            </a:pPr>
            <a:r>
              <a:rPr lang="en-US" b="1" dirty="0" smtClean="0">
                <a:latin typeface="Roboto"/>
              </a:rPr>
              <a:t>Gyro sensors</a:t>
            </a:r>
            <a:r>
              <a:rPr lang="en-US" dirty="0" smtClean="0">
                <a:latin typeface="Roboto"/>
              </a:rPr>
              <a:t>, also known as angular rate </a:t>
            </a:r>
            <a:r>
              <a:rPr lang="en-US" b="1" dirty="0" smtClean="0">
                <a:latin typeface="Roboto"/>
              </a:rPr>
              <a:t>sensors </a:t>
            </a:r>
            <a:r>
              <a:rPr lang="en-US" dirty="0" smtClean="0">
                <a:latin typeface="Roboto"/>
              </a:rPr>
              <a:t>or angular velocity </a:t>
            </a:r>
            <a:r>
              <a:rPr lang="en-US" b="1" dirty="0" smtClean="0">
                <a:latin typeface="Roboto"/>
              </a:rPr>
              <a:t>sensors</a:t>
            </a:r>
            <a:r>
              <a:rPr lang="en-US" dirty="0" smtClean="0">
                <a:latin typeface="Roboto"/>
              </a:rPr>
              <a:t>, are devices that sense angular velocity.</a:t>
            </a:r>
            <a:endParaRPr lang="en-US" dirty="0" smtClean="0"/>
          </a:p>
          <a:p>
            <a:endParaRPr lang="en-US" sz="2800" dirty="0"/>
          </a:p>
        </p:txBody>
      </p:sp>
      <p:pic>
        <p:nvPicPr>
          <p:cNvPr id="3" name="Picture 2" descr="gyroscope.JPG"/>
          <p:cNvPicPr>
            <a:picLocks noChangeAspect="1"/>
          </p:cNvPicPr>
          <p:nvPr/>
        </p:nvPicPr>
        <p:blipFill>
          <a:blip r:embed="rId2"/>
          <a:stretch>
            <a:fillRect/>
          </a:stretch>
        </p:blipFill>
        <p:spPr>
          <a:xfrm>
            <a:off x="3726610" y="1845190"/>
            <a:ext cx="3183147" cy="2114335"/>
          </a:xfrm>
          <a:prstGeom prst="rect">
            <a:avLst/>
          </a:prstGeom>
        </p:spPr>
      </p:pic>
      <p:sp>
        <p:nvSpPr>
          <p:cNvPr id="4" name="TextBox 3"/>
          <p:cNvSpPr txBox="1"/>
          <p:nvPr/>
        </p:nvSpPr>
        <p:spPr>
          <a:xfrm>
            <a:off x="1268083" y="3545457"/>
            <a:ext cx="9609826" cy="3108543"/>
          </a:xfrm>
          <a:prstGeom prst="rect">
            <a:avLst/>
          </a:prstGeom>
          <a:noFill/>
        </p:spPr>
        <p:txBody>
          <a:bodyPr wrap="square" rtlCol="0">
            <a:spAutoFit/>
          </a:bodyPr>
          <a:lstStyle/>
          <a:p>
            <a:pPr>
              <a:buFont typeface="Wingdings" pitchFamily="2" charset="2"/>
              <a:buChar char="Ø"/>
            </a:pPr>
            <a:endParaRPr lang="en-US" dirty="0" smtClean="0"/>
          </a:p>
          <a:p>
            <a:pPr>
              <a:buFont typeface="Wingdings" pitchFamily="2" charset="2"/>
              <a:buChar char="Ø"/>
            </a:pPr>
            <a:endParaRPr lang="en-US" dirty="0" smtClean="0"/>
          </a:p>
          <a:p>
            <a:pPr>
              <a:buFont typeface="Wingdings" pitchFamily="2" charset="2"/>
              <a:buChar char="Ø"/>
            </a:pPr>
            <a:r>
              <a:rPr lang="en-US" sz="2000" dirty="0" smtClean="0"/>
              <a:t>Gyroscopes work on the principle of </a:t>
            </a:r>
            <a:r>
              <a:rPr lang="en-US" sz="2000" dirty="0" err="1" smtClean="0"/>
              <a:t>Coriolis</a:t>
            </a:r>
            <a:r>
              <a:rPr lang="en-US" sz="2000" dirty="0" smtClean="0"/>
              <a:t> acceleration. </a:t>
            </a:r>
          </a:p>
          <a:p>
            <a:pPr>
              <a:buFont typeface="Wingdings" pitchFamily="2" charset="2"/>
              <a:buChar char="Ø"/>
            </a:pPr>
            <a:r>
              <a:rPr lang="en-US" sz="2000" dirty="0" smtClean="0"/>
              <a:t>Imagine that there is a fork like structure, that is in constant back and forth motion. It is held in place using </a:t>
            </a:r>
            <a:r>
              <a:rPr lang="en-US" sz="2000" dirty="0" err="1" smtClean="0"/>
              <a:t>piezo</a:t>
            </a:r>
            <a:r>
              <a:rPr lang="en-US" sz="2000" dirty="0" smtClean="0"/>
              <a:t> electric crystals.</a:t>
            </a:r>
          </a:p>
          <a:p>
            <a:pPr>
              <a:buFont typeface="Wingdings" pitchFamily="2" charset="2"/>
              <a:buChar char="Ø"/>
            </a:pPr>
            <a:r>
              <a:rPr lang="en-US" sz="2000" dirty="0" smtClean="0"/>
              <a:t> Whenever, you try to tilt this arrangement, the crystals experience a force in the direction of inclination.</a:t>
            </a:r>
          </a:p>
          <a:p>
            <a:pPr>
              <a:buFont typeface="Wingdings" pitchFamily="2" charset="2"/>
              <a:buChar char="Ø"/>
            </a:pPr>
            <a:r>
              <a:rPr lang="en-US" sz="2000" dirty="0" smtClean="0"/>
              <a:t> This is caused as a result of the inertia of the moving fork. The crystals thus produce a current in consensus with the </a:t>
            </a:r>
            <a:r>
              <a:rPr lang="en-US" sz="2000" dirty="0" err="1" smtClean="0"/>
              <a:t>piezo</a:t>
            </a:r>
            <a:r>
              <a:rPr lang="en-US" sz="2000" dirty="0" smtClean="0"/>
              <a:t> electric effect, and this current is amplified.</a:t>
            </a:r>
          </a:p>
          <a:p>
            <a:pPr>
              <a:buFont typeface="Wingdings" pitchFamily="2" charset="2"/>
              <a:buChar char="Ø"/>
            </a:pPr>
            <a:r>
              <a:rPr lang="en-US" sz="2000" dirty="0" smtClean="0"/>
              <a:t> The values are then refined by the host microcontroller</a:t>
            </a:r>
            <a:r>
              <a:rPr lang="en-US" dirty="0" smtClean="0"/>
              <a:t>. </a:t>
            </a:r>
            <a:endParaRPr lang="en-US" dirty="0"/>
          </a:p>
        </p:txBody>
      </p:sp>
    </p:spTree>
    <p:extLst>
      <p:ext uri="{BB962C8B-B14F-4D97-AF65-F5344CB8AC3E}">
        <p14:creationId xmlns:p14="http://schemas.microsoft.com/office/powerpoint/2010/main" xmlns="" val="22341597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06106" y="655608"/>
            <a:ext cx="9514936" cy="4770537"/>
          </a:xfrm>
          <a:prstGeom prst="rect">
            <a:avLst/>
          </a:prstGeom>
          <a:noFill/>
        </p:spPr>
        <p:txBody>
          <a:bodyPr wrap="square" rtlCol="0">
            <a:spAutoFit/>
          </a:bodyPr>
          <a:lstStyle/>
          <a:p>
            <a:r>
              <a:rPr lang="en-US" sz="2800" dirty="0" smtClean="0">
                <a:solidFill>
                  <a:schemeClr val="accent2">
                    <a:lumMod val="40000"/>
                    <a:lumOff val="60000"/>
                  </a:schemeClr>
                </a:solidFill>
              </a:rPr>
              <a:t>APPLICATIONS</a:t>
            </a:r>
          </a:p>
          <a:p>
            <a:endParaRPr lang="en-US" sz="2800" dirty="0" smtClean="0"/>
          </a:p>
          <a:p>
            <a:pPr>
              <a:buFont typeface="Wingdings" pitchFamily="2" charset="2"/>
              <a:buChar char="ü"/>
            </a:pPr>
            <a:r>
              <a:rPr lang="en-US" sz="2000" dirty="0" smtClean="0">
                <a:latin typeface="Open Sans"/>
              </a:rPr>
              <a:t>IMU sensors like MPU 6050 is nowadays used in most of the electronic gadgets.</a:t>
            </a:r>
          </a:p>
          <a:p>
            <a:r>
              <a:rPr lang="en-US" sz="2000" dirty="0" smtClean="0">
                <a:latin typeface="Open Sans"/>
              </a:rPr>
              <a:t> </a:t>
            </a:r>
          </a:p>
          <a:p>
            <a:pPr>
              <a:buFont typeface="Wingdings" pitchFamily="2" charset="2"/>
              <a:buChar char="ü"/>
            </a:pPr>
            <a:r>
              <a:rPr lang="en-US" sz="2000" dirty="0" smtClean="0">
                <a:latin typeface="Open Sans"/>
              </a:rPr>
              <a:t>These are used in smart phones to detect their orientation.</a:t>
            </a:r>
          </a:p>
          <a:p>
            <a:pPr>
              <a:buFont typeface="Wingdings" pitchFamily="2" charset="2"/>
              <a:buChar char="ü"/>
            </a:pPr>
            <a:endParaRPr lang="en-US" sz="2000" dirty="0" smtClean="0">
              <a:latin typeface="Open Sans"/>
            </a:endParaRPr>
          </a:p>
          <a:p>
            <a:pPr>
              <a:buFont typeface="Wingdings" pitchFamily="2" charset="2"/>
              <a:buChar char="ü"/>
            </a:pPr>
            <a:r>
              <a:rPr lang="en-US" sz="2000" dirty="0" smtClean="0">
                <a:latin typeface="Open Sans"/>
              </a:rPr>
              <a:t>Used in wearable gadgets like Smart watches, Fit bit bands, Self Balancing robots, </a:t>
            </a:r>
            <a:r>
              <a:rPr lang="en-US" sz="2000" dirty="0" err="1" smtClean="0">
                <a:latin typeface="Open Sans"/>
              </a:rPr>
              <a:t>Quadcopters</a:t>
            </a:r>
            <a:r>
              <a:rPr lang="en-US" sz="2000" dirty="0" smtClean="0">
                <a:latin typeface="Open Sans"/>
              </a:rPr>
              <a:t> etc.</a:t>
            </a:r>
          </a:p>
          <a:p>
            <a:pPr>
              <a:buFont typeface="Wingdings" pitchFamily="2" charset="2"/>
              <a:buChar char="ü"/>
            </a:pPr>
            <a:endParaRPr lang="en-US" sz="2000" dirty="0" smtClean="0">
              <a:latin typeface="Open Sans"/>
            </a:endParaRPr>
          </a:p>
          <a:p>
            <a:pPr>
              <a:buFont typeface="Wingdings" pitchFamily="2" charset="2"/>
              <a:buChar char="ü"/>
            </a:pPr>
            <a:r>
              <a:rPr lang="en-US" sz="2000" dirty="0" smtClean="0"/>
              <a:t>These sensors are used to determine the attitude of the object, attached with sensor in 3D space.</a:t>
            </a:r>
          </a:p>
          <a:p>
            <a:pPr>
              <a:buFont typeface="Wingdings" pitchFamily="2" charset="2"/>
              <a:buChar char="ü"/>
            </a:pPr>
            <a:endParaRPr lang="en-US" sz="2000" dirty="0" smtClean="0"/>
          </a:p>
          <a:p>
            <a:pPr>
              <a:buFont typeface="Wingdings" pitchFamily="2" charset="2"/>
              <a:buChar char="ü"/>
            </a:pPr>
            <a:endParaRPr lang="en-US" sz="2000" dirty="0" smtClean="0"/>
          </a:p>
          <a:p>
            <a:endParaRPr lang="en-US" sz="2800" dirty="0"/>
          </a:p>
        </p:txBody>
      </p:sp>
    </p:spTree>
    <p:extLst>
      <p:ext uri="{BB962C8B-B14F-4D97-AF65-F5344CB8AC3E}">
        <p14:creationId xmlns:p14="http://schemas.microsoft.com/office/powerpoint/2010/main" xmlns="" val="5569087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9-02-14 at 10.48.37 PM.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2651935" y="1407380"/>
            <a:ext cx="6749157" cy="3712915"/>
          </a:xfrm>
          <a:prstGeom prst="rect">
            <a:avLst/>
          </a:prstGeom>
        </p:spPr>
      </p:pic>
    </p:spTree>
    <p:extLst>
      <p:ext uri="{BB962C8B-B14F-4D97-AF65-F5344CB8AC3E}">
        <p14:creationId xmlns:p14="http://schemas.microsoft.com/office/powerpoint/2010/main" xmlns="" val="9616848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SERIAL PERIPHERAL interface</a:t>
            </a:r>
            <a:br>
              <a:rPr lang="en-US" dirty="0" smtClean="0"/>
            </a:br>
            <a:r>
              <a:rPr lang="en-US" dirty="0" smtClean="0"/>
              <a:t>                     (SPI)      </a:t>
            </a:r>
            <a:endParaRPr lang="en-US" dirty="0"/>
          </a:p>
        </p:txBody>
      </p:sp>
    </p:spTree>
    <p:extLst>
      <p:ext uri="{BB962C8B-B14F-4D97-AF65-F5344CB8AC3E}">
        <p14:creationId xmlns:p14="http://schemas.microsoft.com/office/powerpoint/2010/main" xmlns="" val="256111807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47645" y="914400"/>
            <a:ext cx="8479766" cy="2308324"/>
          </a:xfrm>
          <a:prstGeom prst="rect">
            <a:avLst/>
          </a:prstGeom>
          <a:noFill/>
        </p:spPr>
        <p:txBody>
          <a:bodyPr wrap="square" rtlCol="0">
            <a:spAutoFit/>
          </a:bodyPr>
          <a:lstStyle/>
          <a:p>
            <a:r>
              <a:rPr lang="en-US" sz="4400" dirty="0" smtClean="0"/>
              <a:t>WHAT IS SPI </a:t>
            </a:r>
          </a:p>
          <a:p>
            <a:r>
              <a:rPr lang="en-US" sz="2000" dirty="0" smtClean="0"/>
              <a:t> A </a:t>
            </a:r>
            <a:r>
              <a:rPr lang="en-US" sz="2000" b="1" dirty="0" smtClean="0"/>
              <a:t>Serial peripheral interface</a:t>
            </a:r>
            <a:r>
              <a:rPr lang="en-US" sz="2000" dirty="0" smtClean="0"/>
              <a:t> (</a:t>
            </a:r>
            <a:r>
              <a:rPr lang="en-US" sz="2000" b="1" dirty="0" smtClean="0"/>
              <a:t>SPI</a:t>
            </a:r>
            <a:r>
              <a:rPr lang="en-US" sz="2000" dirty="0" smtClean="0"/>
              <a:t>) is an </a:t>
            </a:r>
            <a:r>
              <a:rPr lang="en-US" sz="2000" b="1" dirty="0" smtClean="0"/>
              <a:t>interface</a:t>
            </a:r>
            <a:r>
              <a:rPr lang="en-US" sz="2000" dirty="0" smtClean="0"/>
              <a:t> that enables the </a:t>
            </a:r>
            <a:r>
              <a:rPr lang="en-US" sz="2000" b="1" dirty="0" smtClean="0"/>
              <a:t>synchronous</a:t>
            </a:r>
            <a:r>
              <a:rPr lang="en-US" sz="2000" dirty="0" smtClean="0"/>
              <a:t> </a:t>
            </a:r>
            <a:r>
              <a:rPr lang="en-US" sz="2000" b="1" dirty="0" smtClean="0"/>
              <a:t>serial</a:t>
            </a:r>
            <a:r>
              <a:rPr lang="en-US" sz="2000" dirty="0" smtClean="0"/>
              <a:t> data (one bit at a time) exchange of data b/w two devices(</a:t>
            </a:r>
            <a:r>
              <a:rPr lang="en-US" sz="2000" b="1" dirty="0" smtClean="0"/>
              <a:t>peripheral</a:t>
            </a:r>
            <a:r>
              <a:rPr lang="en-US" sz="2000" dirty="0" smtClean="0"/>
              <a:t>), one called a </a:t>
            </a:r>
            <a:r>
              <a:rPr lang="en-US" sz="2000" b="1" dirty="0" smtClean="0"/>
              <a:t>master</a:t>
            </a:r>
            <a:r>
              <a:rPr lang="en-US" sz="2000" dirty="0" smtClean="0"/>
              <a:t> and the other called a </a:t>
            </a:r>
            <a:r>
              <a:rPr lang="en-US" sz="2000" b="1" dirty="0" smtClean="0"/>
              <a:t>slave</a:t>
            </a:r>
            <a:r>
              <a:rPr lang="en-US" sz="2000" dirty="0" smtClean="0"/>
              <a:t> .</a:t>
            </a:r>
          </a:p>
          <a:p>
            <a:endParaRPr lang="en-US" sz="2000" dirty="0" smtClean="0"/>
          </a:p>
          <a:p>
            <a:endParaRPr lang="en-US" sz="2000" dirty="0"/>
          </a:p>
        </p:txBody>
      </p:sp>
      <p:pic>
        <p:nvPicPr>
          <p:cNvPr id="4" name="Picture 3" descr="serial-transfer.png"/>
          <p:cNvPicPr>
            <a:picLocks noChangeAspect="1"/>
          </p:cNvPicPr>
          <p:nvPr/>
        </p:nvPicPr>
        <p:blipFill>
          <a:blip r:embed="rId2"/>
          <a:stretch>
            <a:fillRect/>
          </a:stretch>
        </p:blipFill>
        <p:spPr>
          <a:xfrm>
            <a:off x="1828801" y="3036498"/>
            <a:ext cx="7832784" cy="2216989"/>
          </a:xfrm>
          <a:prstGeom prst="rect">
            <a:avLst/>
          </a:prstGeom>
        </p:spPr>
      </p:pic>
    </p:spTree>
    <p:extLst>
      <p:ext uri="{BB962C8B-B14F-4D97-AF65-F5344CB8AC3E}">
        <p14:creationId xmlns:p14="http://schemas.microsoft.com/office/powerpoint/2010/main" xmlns="" val="6364749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88853" y="220133"/>
            <a:ext cx="8928339" cy="2031325"/>
          </a:xfrm>
          <a:prstGeom prst="rect">
            <a:avLst/>
          </a:prstGeom>
          <a:no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
        <p:nvSpPr>
          <p:cNvPr id="6" name="TextBox 5"/>
          <p:cNvSpPr txBox="1"/>
          <p:nvPr/>
        </p:nvSpPr>
        <p:spPr>
          <a:xfrm>
            <a:off x="1270000" y="2032000"/>
            <a:ext cx="9541933" cy="646331"/>
          </a:xfrm>
          <a:prstGeom prst="rect">
            <a:avLst/>
          </a:prstGeom>
          <a:noFill/>
        </p:spPr>
        <p:txBody>
          <a:bodyPr wrap="square" rtlCol="0">
            <a:spAutoFit/>
          </a:bodyPr>
          <a:lstStyle/>
          <a:p>
            <a:endParaRPr lang="en-US" dirty="0" smtClean="0"/>
          </a:p>
          <a:p>
            <a:endParaRPr lang="en-US" dirty="0"/>
          </a:p>
        </p:txBody>
      </p:sp>
      <p:pic>
        <p:nvPicPr>
          <p:cNvPr id="8" name="Picture 7" descr="spi3.JPG"/>
          <p:cNvPicPr>
            <a:picLocks noChangeAspect="1"/>
          </p:cNvPicPr>
          <p:nvPr/>
        </p:nvPicPr>
        <p:blipFill>
          <a:blip r:embed="rId2"/>
          <a:stretch>
            <a:fillRect/>
          </a:stretch>
        </p:blipFill>
        <p:spPr>
          <a:xfrm>
            <a:off x="674168" y="3678491"/>
            <a:ext cx="4724400" cy="1775460"/>
          </a:xfrm>
          <a:prstGeom prst="rect">
            <a:avLst/>
          </a:prstGeom>
        </p:spPr>
      </p:pic>
      <p:sp>
        <p:nvSpPr>
          <p:cNvPr id="9" name="Right Arrow 8"/>
          <p:cNvSpPr/>
          <p:nvPr/>
        </p:nvSpPr>
        <p:spPr>
          <a:xfrm>
            <a:off x="5721110" y="436180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pi4.JPG"/>
          <p:cNvPicPr>
            <a:picLocks noChangeAspect="1"/>
          </p:cNvPicPr>
          <p:nvPr/>
        </p:nvPicPr>
        <p:blipFill>
          <a:blip r:embed="rId3"/>
          <a:stretch>
            <a:fillRect/>
          </a:stretch>
        </p:blipFill>
        <p:spPr>
          <a:xfrm>
            <a:off x="6987632" y="3644237"/>
            <a:ext cx="4686300" cy="1767840"/>
          </a:xfrm>
          <a:prstGeom prst="rect">
            <a:avLst/>
          </a:prstGeom>
        </p:spPr>
      </p:pic>
      <p:pic>
        <p:nvPicPr>
          <p:cNvPr id="7" name="Picture 6" descr="spi2.JPG"/>
          <p:cNvPicPr>
            <a:picLocks noChangeAspect="1"/>
          </p:cNvPicPr>
          <p:nvPr/>
        </p:nvPicPr>
        <p:blipFill>
          <a:blip r:embed="rId4"/>
          <a:stretch>
            <a:fillRect/>
          </a:stretch>
        </p:blipFill>
        <p:spPr>
          <a:xfrm>
            <a:off x="2059388" y="590716"/>
            <a:ext cx="6464410" cy="2200192"/>
          </a:xfrm>
          <a:prstGeom prst="rect">
            <a:avLst/>
          </a:prstGeom>
        </p:spPr>
      </p:pic>
    </p:spTree>
    <p:extLst>
      <p:ext uri="{BB962C8B-B14F-4D97-AF65-F5344CB8AC3E}">
        <p14:creationId xmlns:p14="http://schemas.microsoft.com/office/powerpoint/2010/main" xmlns="" val="24891927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30773" y="625687"/>
            <a:ext cx="9806940" cy="2031325"/>
          </a:xfrm>
          <a:prstGeom prst="rect">
            <a:avLst/>
          </a:prstGeom>
          <a:noFill/>
        </p:spPr>
        <p:txBody>
          <a:bodyPr wrap="square" rtlCol="0">
            <a:spAutoFit/>
          </a:bodyPr>
          <a:lstStyle/>
          <a:p>
            <a:r>
              <a:rPr lang="en-US" sz="2400" dirty="0" smtClean="0"/>
              <a:t>SPI Bus Interface</a:t>
            </a:r>
          </a:p>
          <a:p>
            <a:pPr fontAlgn="base"/>
            <a:endParaRPr lang="en-US" dirty="0" smtClean="0"/>
          </a:p>
          <a:p>
            <a:pPr fontAlgn="base"/>
            <a:r>
              <a:rPr lang="en-US" dirty="0" smtClean="0"/>
              <a:t> </a:t>
            </a:r>
          </a:p>
          <a:p>
            <a:pPr fontAlgn="base"/>
            <a:r>
              <a:rPr lang="en-US" sz="2400" dirty="0" smtClean="0"/>
              <a:t>.</a:t>
            </a:r>
          </a:p>
          <a:p>
            <a:endParaRPr lang="en-US" sz="2400" dirty="0" smtClean="0"/>
          </a:p>
          <a:p>
            <a:endParaRPr lang="en-US" dirty="0"/>
          </a:p>
        </p:txBody>
      </p:sp>
      <p:pic>
        <p:nvPicPr>
          <p:cNvPr id="3" name="Picture 2" descr="spi5.JPG"/>
          <p:cNvPicPr>
            <a:picLocks noChangeAspect="1"/>
          </p:cNvPicPr>
          <p:nvPr/>
        </p:nvPicPr>
        <p:blipFill>
          <a:blip r:embed="rId2"/>
          <a:stretch>
            <a:fillRect/>
          </a:stretch>
        </p:blipFill>
        <p:spPr>
          <a:xfrm>
            <a:off x="1452971" y="1803124"/>
            <a:ext cx="3757930" cy="2267797"/>
          </a:xfrm>
          <a:prstGeom prst="rect">
            <a:avLst/>
          </a:prstGeom>
        </p:spPr>
      </p:pic>
      <p:pic>
        <p:nvPicPr>
          <p:cNvPr id="4" name="Picture 3" descr="spi6.JPG"/>
          <p:cNvPicPr>
            <a:picLocks noChangeAspect="1"/>
          </p:cNvPicPr>
          <p:nvPr/>
        </p:nvPicPr>
        <p:blipFill>
          <a:blip r:embed="rId3"/>
          <a:stretch>
            <a:fillRect/>
          </a:stretch>
        </p:blipFill>
        <p:spPr>
          <a:xfrm>
            <a:off x="6668421" y="1486303"/>
            <a:ext cx="3566160" cy="3225802"/>
          </a:xfrm>
          <a:prstGeom prst="rect">
            <a:avLst/>
          </a:prstGeom>
        </p:spPr>
      </p:pic>
    </p:spTree>
    <p:extLst>
      <p:ext uri="{BB962C8B-B14F-4D97-AF65-F5344CB8AC3E}">
        <p14:creationId xmlns:p14="http://schemas.microsoft.com/office/powerpoint/2010/main" xmlns="" val="206601066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4733" y="135468"/>
            <a:ext cx="9584267" cy="3262432"/>
          </a:xfrm>
          <a:prstGeom prst="rect">
            <a:avLst/>
          </a:prstGeom>
          <a:noFill/>
        </p:spPr>
        <p:txBody>
          <a:bodyPr wrap="square" rtlCol="0">
            <a:spAutoFit/>
          </a:bodyPr>
          <a:lstStyle/>
          <a:p>
            <a:r>
              <a:rPr lang="en-US" sz="2800" dirty="0" smtClean="0"/>
              <a:t>Clock Polarity and Phase</a:t>
            </a:r>
          </a:p>
          <a:p>
            <a:pPr lvl="0" fontAlgn="base">
              <a:buFont typeface="Wingdings" pitchFamily="2" charset="2"/>
              <a:buChar char="Ø"/>
            </a:pPr>
            <a:r>
              <a:rPr lang="en-US" b="1" dirty="0" smtClean="0"/>
              <a:t>CPOL – Clock Polarity:</a:t>
            </a:r>
            <a:r>
              <a:rPr lang="en-US" dirty="0" smtClean="0"/>
              <a:t> This determines the base value</a:t>
            </a:r>
          </a:p>
          <a:p>
            <a:pPr lvl="0" fontAlgn="base"/>
            <a:r>
              <a:rPr lang="en-US" dirty="0" smtClean="0"/>
              <a:t>of the clock i.e. the value of the clock when   SPI bus is idle.</a:t>
            </a:r>
          </a:p>
          <a:p>
            <a:pPr lvl="0" fontAlgn="base"/>
            <a:endParaRPr lang="en-US" sz="2800" dirty="0" smtClean="0"/>
          </a:p>
          <a:p>
            <a:pPr lvl="0" fontAlgn="base"/>
            <a:r>
              <a:rPr lang="en-US" b="1" dirty="0" smtClean="0"/>
              <a:t>CPHA – Clock Phase:</a:t>
            </a:r>
            <a:r>
              <a:rPr lang="en-US" dirty="0" smtClean="0"/>
              <a:t> This determines the clock transition at</a:t>
            </a:r>
          </a:p>
          <a:p>
            <a:pPr lvl="0" fontAlgn="base"/>
            <a:r>
              <a:rPr lang="en-US" dirty="0" smtClean="0"/>
              <a:t> which data will be sampled/captured.</a:t>
            </a:r>
            <a:endParaRPr lang="en-US" sz="2800" dirty="0" smtClean="0"/>
          </a:p>
          <a:p>
            <a:pPr lvl="1" fontAlgn="base"/>
            <a:endParaRPr lang="en-US" sz="6000" dirty="0" smtClean="0"/>
          </a:p>
          <a:p>
            <a:endParaRPr lang="en-US" dirty="0"/>
          </a:p>
        </p:txBody>
      </p:sp>
      <p:pic>
        <p:nvPicPr>
          <p:cNvPr id="3" name="Picture 2" descr="spi8.JPG"/>
          <p:cNvPicPr>
            <a:picLocks noChangeAspect="1"/>
          </p:cNvPicPr>
          <p:nvPr/>
        </p:nvPicPr>
        <p:blipFill>
          <a:blip r:embed="rId2"/>
          <a:stretch>
            <a:fillRect/>
          </a:stretch>
        </p:blipFill>
        <p:spPr>
          <a:xfrm>
            <a:off x="7247466" y="320041"/>
            <a:ext cx="4809067" cy="975359"/>
          </a:xfrm>
          <a:prstGeom prst="rect">
            <a:avLst/>
          </a:prstGeom>
        </p:spPr>
      </p:pic>
      <p:pic>
        <p:nvPicPr>
          <p:cNvPr id="4" name="Picture 3" descr="spi9.JPG"/>
          <p:cNvPicPr>
            <a:picLocks noChangeAspect="1"/>
          </p:cNvPicPr>
          <p:nvPr/>
        </p:nvPicPr>
        <p:blipFill>
          <a:blip r:embed="rId3"/>
          <a:stretch>
            <a:fillRect/>
          </a:stretch>
        </p:blipFill>
        <p:spPr>
          <a:xfrm>
            <a:off x="7264400" y="1447799"/>
            <a:ext cx="4809067" cy="941495"/>
          </a:xfrm>
          <a:prstGeom prst="rect">
            <a:avLst/>
          </a:prstGeom>
        </p:spPr>
      </p:pic>
      <p:pic>
        <p:nvPicPr>
          <p:cNvPr id="6" name="Picture 5" descr="spi10.JPG"/>
          <p:cNvPicPr>
            <a:picLocks noChangeAspect="1"/>
          </p:cNvPicPr>
          <p:nvPr/>
        </p:nvPicPr>
        <p:blipFill>
          <a:blip r:embed="rId4"/>
          <a:stretch>
            <a:fillRect/>
          </a:stretch>
        </p:blipFill>
        <p:spPr>
          <a:xfrm>
            <a:off x="2590801" y="2541270"/>
            <a:ext cx="9406467" cy="1827530"/>
          </a:xfrm>
          <a:prstGeom prst="rect">
            <a:avLst/>
          </a:prstGeom>
        </p:spPr>
      </p:pic>
      <p:pic>
        <p:nvPicPr>
          <p:cNvPr id="7" name="Picture 6" descr="spi11.JPG"/>
          <p:cNvPicPr>
            <a:picLocks noChangeAspect="1"/>
          </p:cNvPicPr>
          <p:nvPr/>
        </p:nvPicPr>
        <p:blipFill>
          <a:blip r:embed="rId5"/>
          <a:stretch>
            <a:fillRect/>
          </a:stretch>
        </p:blipFill>
        <p:spPr>
          <a:xfrm>
            <a:off x="2582332" y="4503844"/>
            <a:ext cx="9448800" cy="2202180"/>
          </a:xfrm>
          <a:prstGeom prst="rect">
            <a:avLst/>
          </a:prstGeom>
        </p:spPr>
      </p:pic>
      <p:sp>
        <p:nvSpPr>
          <p:cNvPr id="8" name="TextBox 7"/>
          <p:cNvSpPr txBox="1"/>
          <p:nvPr/>
        </p:nvSpPr>
        <p:spPr>
          <a:xfrm>
            <a:off x="1168400" y="2667000"/>
            <a:ext cx="1261533" cy="1569660"/>
          </a:xfrm>
          <a:prstGeom prst="rect">
            <a:avLst/>
          </a:prstGeom>
          <a:noFill/>
        </p:spPr>
        <p:txBody>
          <a:bodyPr wrap="square" rtlCol="0">
            <a:spAutoFit/>
          </a:bodyPr>
          <a:lstStyle/>
          <a:p>
            <a:r>
              <a:rPr lang="en-US" sz="1600" dirty="0" smtClean="0"/>
              <a:t>When CPHA=0 </a:t>
            </a:r>
            <a:r>
              <a:rPr lang="en-US" sz="1600" dirty="0" err="1" smtClean="0"/>
              <a:t>i.e</a:t>
            </a:r>
            <a:r>
              <a:rPr lang="en-US" sz="1600" dirty="0" smtClean="0"/>
              <a:t> Sampling is done at Leading edge</a:t>
            </a:r>
            <a:endParaRPr lang="en-US" sz="1600" dirty="0"/>
          </a:p>
        </p:txBody>
      </p:sp>
      <p:sp>
        <p:nvSpPr>
          <p:cNvPr id="9" name="TextBox 8"/>
          <p:cNvSpPr txBox="1"/>
          <p:nvPr/>
        </p:nvSpPr>
        <p:spPr>
          <a:xfrm>
            <a:off x="1270000" y="4673600"/>
            <a:ext cx="1261533" cy="1569660"/>
          </a:xfrm>
          <a:prstGeom prst="rect">
            <a:avLst/>
          </a:prstGeom>
          <a:noFill/>
        </p:spPr>
        <p:txBody>
          <a:bodyPr wrap="square" rtlCol="0">
            <a:spAutoFit/>
          </a:bodyPr>
          <a:lstStyle/>
          <a:p>
            <a:r>
              <a:rPr lang="en-US" sz="1600" dirty="0" smtClean="0"/>
              <a:t>When CPHA=1 </a:t>
            </a:r>
            <a:r>
              <a:rPr lang="en-US" sz="1600" dirty="0" err="1" smtClean="0"/>
              <a:t>i.e</a:t>
            </a:r>
            <a:r>
              <a:rPr lang="en-US" sz="1600" dirty="0" smtClean="0"/>
              <a:t> Sampling is done at Trailing</a:t>
            </a:r>
          </a:p>
          <a:p>
            <a:r>
              <a:rPr lang="en-US" sz="1600" dirty="0" smtClean="0"/>
              <a:t> edge</a:t>
            </a:r>
            <a:endParaRPr lang="en-US" sz="1600" dirty="0"/>
          </a:p>
        </p:txBody>
      </p:sp>
    </p:spTree>
    <p:extLst>
      <p:ext uri="{BB962C8B-B14F-4D97-AF65-F5344CB8AC3E}">
        <p14:creationId xmlns:p14="http://schemas.microsoft.com/office/powerpoint/2010/main" xmlns="" val="20116936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3200" y="609601"/>
            <a:ext cx="1447800" cy="482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START</a:t>
            </a:r>
            <a:endParaRPr lang="en-US" dirty="0"/>
          </a:p>
        </p:txBody>
      </p:sp>
      <p:cxnSp>
        <p:nvCxnSpPr>
          <p:cNvPr id="4" name="Straight Arrow Connector 3"/>
          <p:cNvCxnSpPr/>
          <p:nvPr/>
        </p:nvCxnSpPr>
        <p:spPr>
          <a:xfrm flipH="1">
            <a:off x="2201333" y="1126067"/>
            <a:ext cx="1" cy="330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7" name="Rectangle 6"/>
          <p:cNvSpPr/>
          <p:nvPr/>
        </p:nvSpPr>
        <p:spPr>
          <a:xfrm>
            <a:off x="1270001" y="1498601"/>
            <a:ext cx="1964266" cy="4910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Intialize</a:t>
            </a:r>
            <a:r>
              <a:rPr lang="en-US" dirty="0" smtClean="0"/>
              <a:t> </a:t>
            </a:r>
            <a:r>
              <a:rPr lang="en-US" dirty="0" err="1" smtClean="0"/>
              <a:t>Spi</a:t>
            </a:r>
            <a:endParaRPr lang="en-US" dirty="0"/>
          </a:p>
        </p:txBody>
      </p:sp>
      <p:sp>
        <p:nvSpPr>
          <p:cNvPr id="12" name="Rectangle 11"/>
          <p:cNvSpPr/>
          <p:nvPr/>
        </p:nvSpPr>
        <p:spPr>
          <a:xfrm>
            <a:off x="1430866" y="6079067"/>
            <a:ext cx="1744134" cy="67733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Transmit data to slave(</a:t>
            </a:r>
            <a:r>
              <a:rPr lang="en-US" dirty="0" err="1" smtClean="0"/>
              <a:t>mosi</a:t>
            </a:r>
            <a:r>
              <a:rPr lang="en-US" dirty="0" smtClean="0"/>
              <a:t>)/master(</a:t>
            </a:r>
            <a:r>
              <a:rPr lang="en-US" dirty="0" err="1" smtClean="0"/>
              <a:t>miso</a:t>
            </a:r>
            <a:r>
              <a:rPr lang="en-US" dirty="0" smtClean="0"/>
              <a:t>)</a:t>
            </a:r>
            <a:endParaRPr lang="en-US" dirty="0"/>
          </a:p>
        </p:txBody>
      </p:sp>
      <p:cxnSp>
        <p:nvCxnSpPr>
          <p:cNvPr id="14" name="Straight Arrow Connector 13"/>
          <p:cNvCxnSpPr/>
          <p:nvPr/>
        </p:nvCxnSpPr>
        <p:spPr>
          <a:xfrm>
            <a:off x="2209799" y="2040467"/>
            <a:ext cx="1" cy="3725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8" name="Flowchart: Decision 17"/>
          <p:cNvSpPr/>
          <p:nvPr/>
        </p:nvSpPr>
        <p:spPr>
          <a:xfrm>
            <a:off x="829733" y="2531532"/>
            <a:ext cx="2573867" cy="846667"/>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Data Received?</a:t>
            </a:r>
            <a:endParaRPr lang="en-US" dirty="0"/>
          </a:p>
        </p:txBody>
      </p:sp>
      <p:cxnSp>
        <p:nvCxnSpPr>
          <p:cNvPr id="20" name="Straight Arrow Connector 19"/>
          <p:cNvCxnSpPr/>
          <p:nvPr/>
        </p:nvCxnSpPr>
        <p:spPr>
          <a:xfrm>
            <a:off x="2243666" y="3479800"/>
            <a:ext cx="0" cy="533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1" name="TextBox 20"/>
          <p:cNvSpPr txBox="1"/>
          <p:nvPr/>
        </p:nvSpPr>
        <p:spPr>
          <a:xfrm>
            <a:off x="2235199" y="3581399"/>
            <a:ext cx="609600" cy="369332"/>
          </a:xfrm>
          <a:prstGeom prst="rect">
            <a:avLst/>
          </a:prstGeom>
          <a:noFill/>
        </p:spPr>
        <p:txBody>
          <a:bodyPr wrap="square" rtlCol="0">
            <a:spAutoFit/>
          </a:bodyPr>
          <a:lstStyle/>
          <a:p>
            <a:r>
              <a:rPr lang="en-US" dirty="0" smtClean="0"/>
              <a:t>yes</a:t>
            </a:r>
            <a:endParaRPr lang="en-US" dirty="0"/>
          </a:p>
        </p:txBody>
      </p:sp>
      <p:cxnSp>
        <p:nvCxnSpPr>
          <p:cNvPr id="23" name="Straight Arrow Connector 22"/>
          <p:cNvCxnSpPr/>
          <p:nvPr/>
        </p:nvCxnSpPr>
        <p:spPr>
          <a:xfrm flipV="1">
            <a:off x="2277534" y="3412067"/>
            <a:ext cx="1193799" cy="25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31" name="Rectangle 30"/>
          <p:cNvSpPr/>
          <p:nvPr/>
        </p:nvSpPr>
        <p:spPr>
          <a:xfrm>
            <a:off x="1456266" y="4038600"/>
            <a:ext cx="1718734" cy="4233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Write Data</a:t>
            </a:r>
            <a:endParaRPr lang="en-US" dirty="0"/>
          </a:p>
        </p:txBody>
      </p:sp>
      <p:cxnSp>
        <p:nvCxnSpPr>
          <p:cNvPr id="38" name="Straight Arrow Connector 37"/>
          <p:cNvCxnSpPr/>
          <p:nvPr/>
        </p:nvCxnSpPr>
        <p:spPr>
          <a:xfrm>
            <a:off x="2201333" y="4453467"/>
            <a:ext cx="8467" cy="49106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39" name="Oval 38"/>
          <p:cNvSpPr/>
          <p:nvPr/>
        </p:nvSpPr>
        <p:spPr>
          <a:xfrm>
            <a:off x="1617133" y="4961467"/>
            <a:ext cx="1185334" cy="6180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Error free?</a:t>
            </a:r>
            <a:endParaRPr lang="en-US" dirty="0"/>
          </a:p>
        </p:txBody>
      </p:sp>
      <p:cxnSp>
        <p:nvCxnSpPr>
          <p:cNvPr id="41" name="Straight Arrow Connector 40"/>
          <p:cNvCxnSpPr>
            <a:stCxn id="39" idx="4"/>
          </p:cNvCxnSpPr>
          <p:nvPr/>
        </p:nvCxnSpPr>
        <p:spPr>
          <a:xfrm>
            <a:off x="2209800" y="5579533"/>
            <a:ext cx="16933" cy="5334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44" name="Straight Arrow Connector 43"/>
          <p:cNvCxnSpPr>
            <a:stCxn id="12" idx="3"/>
          </p:cNvCxnSpPr>
          <p:nvPr/>
        </p:nvCxnSpPr>
        <p:spPr>
          <a:xfrm flipV="1">
            <a:off x="3175000" y="6392333"/>
            <a:ext cx="550333" cy="2540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flipH="1" flipV="1">
            <a:off x="3691467" y="2133601"/>
            <a:ext cx="16933" cy="42333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8" name="Straight Arrow Connector 47"/>
          <p:cNvCxnSpPr/>
          <p:nvPr/>
        </p:nvCxnSpPr>
        <p:spPr>
          <a:xfrm flipH="1">
            <a:off x="2201333" y="2167467"/>
            <a:ext cx="1490134" cy="423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p:nvPr/>
        </p:nvCxnSpPr>
        <p:spPr>
          <a:xfrm flipV="1">
            <a:off x="2226733" y="5875867"/>
            <a:ext cx="1236134" cy="846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3" name="Rectangle 52"/>
          <p:cNvSpPr/>
          <p:nvPr/>
        </p:nvSpPr>
        <p:spPr>
          <a:xfrm>
            <a:off x="9533467" y="567267"/>
            <a:ext cx="1447800" cy="482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START</a:t>
            </a:r>
            <a:endParaRPr lang="en-US" dirty="0"/>
          </a:p>
        </p:txBody>
      </p:sp>
      <p:sp>
        <p:nvSpPr>
          <p:cNvPr id="54" name="Rectangle 53"/>
          <p:cNvSpPr/>
          <p:nvPr/>
        </p:nvSpPr>
        <p:spPr>
          <a:xfrm>
            <a:off x="9355668" y="1397000"/>
            <a:ext cx="1964266" cy="49106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err="1" smtClean="0"/>
              <a:t>Intialize</a:t>
            </a:r>
            <a:r>
              <a:rPr lang="en-US" dirty="0" smtClean="0"/>
              <a:t> </a:t>
            </a:r>
            <a:r>
              <a:rPr lang="en-US" dirty="0" err="1" smtClean="0"/>
              <a:t>Uart</a:t>
            </a:r>
            <a:r>
              <a:rPr lang="en-US" dirty="0" smtClean="0"/>
              <a:t> and </a:t>
            </a:r>
            <a:r>
              <a:rPr lang="en-US" dirty="0" err="1" smtClean="0"/>
              <a:t>Spi</a:t>
            </a:r>
            <a:endParaRPr lang="en-US" dirty="0"/>
          </a:p>
        </p:txBody>
      </p:sp>
      <p:sp>
        <p:nvSpPr>
          <p:cNvPr id="55" name="Rectangle 54"/>
          <p:cNvSpPr/>
          <p:nvPr/>
        </p:nvSpPr>
        <p:spPr>
          <a:xfrm>
            <a:off x="9524999" y="2116667"/>
            <a:ext cx="1744134" cy="10414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Recive</a:t>
            </a:r>
            <a:r>
              <a:rPr lang="en-US" dirty="0" smtClean="0"/>
              <a:t> </a:t>
            </a:r>
            <a:r>
              <a:rPr lang="en-US" dirty="0" err="1" smtClean="0"/>
              <a:t>datafrom</a:t>
            </a:r>
            <a:r>
              <a:rPr lang="en-US" dirty="0" smtClean="0"/>
              <a:t> slave(</a:t>
            </a:r>
            <a:r>
              <a:rPr lang="en-US" dirty="0" err="1" smtClean="0"/>
              <a:t>miso</a:t>
            </a:r>
            <a:r>
              <a:rPr lang="en-US" dirty="0" smtClean="0"/>
              <a:t>)/master(</a:t>
            </a:r>
            <a:r>
              <a:rPr lang="en-US" dirty="0" err="1" smtClean="0"/>
              <a:t>mosi</a:t>
            </a:r>
            <a:r>
              <a:rPr lang="en-US" dirty="0" smtClean="0"/>
              <a:t>)</a:t>
            </a:r>
            <a:endParaRPr lang="en-US" dirty="0"/>
          </a:p>
        </p:txBody>
      </p:sp>
      <p:sp>
        <p:nvSpPr>
          <p:cNvPr id="56" name="Flowchart: Decision 55"/>
          <p:cNvSpPr/>
          <p:nvPr/>
        </p:nvSpPr>
        <p:spPr>
          <a:xfrm>
            <a:off x="9016999" y="3606799"/>
            <a:ext cx="2743199" cy="846667"/>
          </a:xfrm>
          <a:prstGeom prst="flowChartDecisi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Data Received?</a:t>
            </a:r>
            <a:endParaRPr lang="en-US" dirty="0"/>
          </a:p>
        </p:txBody>
      </p:sp>
      <p:sp>
        <p:nvSpPr>
          <p:cNvPr id="57" name="Rectangle 56"/>
          <p:cNvSpPr/>
          <p:nvPr/>
        </p:nvSpPr>
        <p:spPr>
          <a:xfrm>
            <a:off x="9736665" y="6138332"/>
            <a:ext cx="1718734" cy="7196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Read Data and Transmit by </a:t>
            </a:r>
            <a:r>
              <a:rPr lang="en-US" dirty="0" err="1" smtClean="0"/>
              <a:t>uart</a:t>
            </a:r>
            <a:r>
              <a:rPr lang="en-US" dirty="0" smtClean="0"/>
              <a:t> to TTL</a:t>
            </a:r>
            <a:endParaRPr lang="en-US" dirty="0"/>
          </a:p>
        </p:txBody>
      </p:sp>
      <p:sp>
        <p:nvSpPr>
          <p:cNvPr id="58" name="Oval 57"/>
          <p:cNvSpPr/>
          <p:nvPr/>
        </p:nvSpPr>
        <p:spPr>
          <a:xfrm>
            <a:off x="9812866" y="5020734"/>
            <a:ext cx="1185334" cy="6180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Error free?</a:t>
            </a:r>
            <a:endParaRPr lang="en-US" dirty="0"/>
          </a:p>
        </p:txBody>
      </p:sp>
      <p:cxnSp>
        <p:nvCxnSpPr>
          <p:cNvPr id="60" name="Straight Arrow Connector 59"/>
          <p:cNvCxnSpPr>
            <a:stCxn id="53" idx="2"/>
          </p:cNvCxnSpPr>
          <p:nvPr/>
        </p:nvCxnSpPr>
        <p:spPr>
          <a:xfrm>
            <a:off x="10257367" y="1049867"/>
            <a:ext cx="4233" cy="304799"/>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62" name="Straight Arrow Connector 61"/>
          <p:cNvCxnSpPr/>
          <p:nvPr/>
        </p:nvCxnSpPr>
        <p:spPr>
          <a:xfrm>
            <a:off x="10388598" y="3183467"/>
            <a:ext cx="1" cy="37253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3" name="Straight Arrow Connector 62"/>
          <p:cNvCxnSpPr/>
          <p:nvPr/>
        </p:nvCxnSpPr>
        <p:spPr>
          <a:xfrm>
            <a:off x="10405533" y="4495800"/>
            <a:ext cx="8467" cy="49106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64" name="Straight Arrow Connector 63"/>
          <p:cNvCxnSpPr/>
          <p:nvPr/>
        </p:nvCxnSpPr>
        <p:spPr>
          <a:xfrm>
            <a:off x="10473267" y="5621866"/>
            <a:ext cx="16933" cy="5334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66" name="Straight Arrow Connector 65"/>
          <p:cNvCxnSpPr>
            <a:stCxn id="54" idx="2"/>
          </p:cNvCxnSpPr>
          <p:nvPr/>
        </p:nvCxnSpPr>
        <p:spPr>
          <a:xfrm>
            <a:off x="10337801" y="1888066"/>
            <a:ext cx="8466" cy="169333"/>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67" name="Straight Arrow Connector 66"/>
          <p:cNvCxnSpPr/>
          <p:nvPr/>
        </p:nvCxnSpPr>
        <p:spPr>
          <a:xfrm flipH="1" flipV="1">
            <a:off x="8737600" y="6366933"/>
            <a:ext cx="982136" cy="1693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0" name="Straight Arrow Connector 69"/>
          <p:cNvCxnSpPr/>
          <p:nvPr/>
        </p:nvCxnSpPr>
        <p:spPr>
          <a:xfrm flipH="1" flipV="1">
            <a:off x="8703733" y="1921934"/>
            <a:ext cx="33867" cy="443653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1" name="Straight Arrow Connector 70"/>
          <p:cNvCxnSpPr/>
          <p:nvPr/>
        </p:nvCxnSpPr>
        <p:spPr>
          <a:xfrm>
            <a:off x="8737600" y="1955800"/>
            <a:ext cx="1600198" cy="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5" name="Straight Arrow Connector 74"/>
          <p:cNvCxnSpPr/>
          <p:nvPr/>
        </p:nvCxnSpPr>
        <p:spPr>
          <a:xfrm flipH="1">
            <a:off x="9017000" y="5867400"/>
            <a:ext cx="1447804" cy="169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78" name="Straight Arrow Connector 77"/>
          <p:cNvCxnSpPr>
            <a:stCxn id="86" idx="1"/>
          </p:cNvCxnSpPr>
          <p:nvPr/>
        </p:nvCxnSpPr>
        <p:spPr>
          <a:xfrm flipH="1">
            <a:off x="9033933" y="4688931"/>
            <a:ext cx="1397000" cy="270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81" name="Straight Arrow Connector 80"/>
          <p:cNvCxnSpPr/>
          <p:nvPr/>
        </p:nvCxnSpPr>
        <p:spPr>
          <a:xfrm flipV="1">
            <a:off x="9017000" y="3361269"/>
            <a:ext cx="1354667" cy="1693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84" name="TextBox 83"/>
          <p:cNvSpPr txBox="1"/>
          <p:nvPr/>
        </p:nvSpPr>
        <p:spPr>
          <a:xfrm>
            <a:off x="1820332" y="5672666"/>
            <a:ext cx="609600" cy="369332"/>
          </a:xfrm>
          <a:prstGeom prst="rect">
            <a:avLst/>
          </a:prstGeom>
          <a:noFill/>
        </p:spPr>
        <p:txBody>
          <a:bodyPr wrap="square" rtlCol="0">
            <a:spAutoFit/>
          </a:bodyPr>
          <a:lstStyle/>
          <a:p>
            <a:r>
              <a:rPr lang="en-US" dirty="0" smtClean="0"/>
              <a:t>yes</a:t>
            </a:r>
            <a:endParaRPr lang="en-US" dirty="0"/>
          </a:p>
        </p:txBody>
      </p:sp>
      <p:sp>
        <p:nvSpPr>
          <p:cNvPr id="86" name="TextBox 85"/>
          <p:cNvSpPr txBox="1"/>
          <p:nvPr/>
        </p:nvSpPr>
        <p:spPr>
          <a:xfrm>
            <a:off x="10430933" y="4504265"/>
            <a:ext cx="609600" cy="369332"/>
          </a:xfrm>
          <a:prstGeom prst="rect">
            <a:avLst/>
          </a:prstGeom>
          <a:noFill/>
        </p:spPr>
        <p:txBody>
          <a:bodyPr wrap="square" rtlCol="0">
            <a:spAutoFit/>
          </a:bodyPr>
          <a:lstStyle/>
          <a:p>
            <a:r>
              <a:rPr lang="en-US" dirty="0" smtClean="0"/>
              <a:t>yes</a:t>
            </a:r>
            <a:endParaRPr lang="en-US" dirty="0"/>
          </a:p>
        </p:txBody>
      </p:sp>
      <p:sp>
        <p:nvSpPr>
          <p:cNvPr id="87" name="TextBox 86"/>
          <p:cNvSpPr txBox="1"/>
          <p:nvPr/>
        </p:nvSpPr>
        <p:spPr>
          <a:xfrm>
            <a:off x="10625667" y="5681132"/>
            <a:ext cx="609600" cy="369332"/>
          </a:xfrm>
          <a:prstGeom prst="rect">
            <a:avLst/>
          </a:prstGeom>
          <a:noFill/>
        </p:spPr>
        <p:txBody>
          <a:bodyPr wrap="square" rtlCol="0">
            <a:spAutoFit/>
          </a:bodyPr>
          <a:lstStyle/>
          <a:p>
            <a:r>
              <a:rPr lang="en-US" dirty="0" smtClean="0"/>
              <a:t>yes</a:t>
            </a:r>
            <a:endParaRPr lang="en-US" dirty="0"/>
          </a:p>
        </p:txBody>
      </p:sp>
      <p:sp>
        <p:nvSpPr>
          <p:cNvPr id="88" name="TextBox 87"/>
          <p:cNvSpPr txBox="1"/>
          <p:nvPr/>
        </p:nvSpPr>
        <p:spPr>
          <a:xfrm>
            <a:off x="1100667" y="118533"/>
            <a:ext cx="2819400" cy="461665"/>
          </a:xfrm>
          <a:prstGeom prst="rect">
            <a:avLst/>
          </a:prstGeom>
          <a:noFill/>
        </p:spPr>
        <p:txBody>
          <a:bodyPr wrap="square" rtlCol="0">
            <a:spAutoFit/>
          </a:bodyPr>
          <a:lstStyle/>
          <a:p>
            <a:r>
              <a:rPr lang="en-US" sz="2400" dirty="0" smtClean="0"/>
              <a:t>TRANSMISSION</a:t>
            </a:r>
            <a:endParaRPr lang="en-US" sz="2400" dirty="0"/>
          </a:p>
        </p:txBody>
      </p:sp>
      <p:sp>
        <p:nvSpPr>
          <p:cNvPr id="90" name="TextBox 89"/>
          <p:cNvSpPr txBox="1"/>
          <p:nvPr/>
        </p:nvSpPr>
        <p:spPr>
          <a:xfrm>
            <a:off x="9372600" y="110067"/>
            <a:ext cx="2819400" cy="461665"/>
          </a:xfrm>
          <a:prstGeom prst="rect">
            <a:avLst/>
          </a:prstGeom>
          <a:noFill/>
        </p:spPr>
        <p:txBody>
          <a:bodyPr wrap="square" rtlCol="0">
            <a:spAutoFit/>
          </a:bodyPr>
          <a:lstStyle/>
          <a:p>
            <a:r>
              <a:rPr lang="en-US" sz="2400" dirty="0" smtClean="0"/>
              <a:t>RECEIVING</a:t>
            </a:r>
            <a:endParaRPr lang="en-US" sz="2400" dirty="0"/>
          </a:p>
        </p:txBody>
      </p:sp>
      <p:sp>
        <p:nvSpPr>
          <p:cNvPr id="89" name="Rectangle 88"/>
          <p:cNvSpPr/>
          <p:nvPr/>
        </p:nvSpPr>
        <p:spPr>
          <a:xfrm>
            <a:off x="4910667" y="465667"/>
            <a:ext cx="2099733" cy="10922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ATmega128(Master)</a:t>
            </a:r>
            <a:endParaRPr lang="en-US" dirty="0"/>
          </a:p>
        </p:txBody>
      </p:sp>
      <p:cxnSp>
        <p:nvCxnSpPr>
          <p:cNvPr id="92" name="Straight Connector 91"/>
          <p:cNvCxnSpPr/>
          <p:nvPr/>
        </p:nvCxnSpPr>
        <p:spPr>
          <a:xfrm>
            <a:off x="5300133" y="1557867"/>
            <a:ext cx="8467" cy="626533"/>
          </a:xfrm>
          <a:prstGeom prst="line">
            <a:avLst/>
          </a:prstGeom>
        </p:spPr>
        <p:style>
          <a:lnRef idx="3">
            <a:schemeClr val="accent2"/>
          </a:lnRef>
          <a:fillRef idx="0">
            <a:schemeClr val="accent2"/>
          </a:fillRef>
          <a:effectRef idx="2">
            <a:schemeClr val="accent2"/>
          </a:effectRef>
          <a:fontRef idx="minor">
            <a:schemeClr val="tx1"/>
          </a:fontRef>
        </p:style>
      </p:cxnSp>
      <p:sp>
        <p:nvSpPr>
          <p:cNvPr id="94" name="TextBox 93"/>
          <p:cNvSpPr txBox="1"/>
          <p:nvPr/>
        </p:nvSpPr>
        <p:spPr>
          <a:xfrm>
            <a:off x="5088467" y="1354667"/>
            <a:ext cx="973666" cy="230832"/>
          </a:xfrm>
          <a:prstGeom prst="rect">
            <a:avLst/>
          </a:prstGeom>
          <a:noFill/>
        </p:spPr>
        <p:txBody>
          <a:bodyPr wrap="square" rtlCol="0">
            <a:spAutoFit/>
          </a:bodyPr>
          <a:lstStyle/>
          <a:p>
            <a:r>
              <a:rPr lang="en-US" sz="900" dirty="0" err="1" smtClean="0">
                <a:solidFill>
                  <a:schemeClr val="bg1"/>
                </a:solidFill>
              </a:rPr>
              <a:t>Miso</a:t>
            </a:r>
            <a:endParaRPr lang="en-US" sz="900" dirty="0">
              <a:solidFill>
                <a:schemeClr val="bg1"/>
              </a:solidFill>
            </a:endParaRPr>
          </a:p>
        </p:txBody>
      </p:sp>
      <p:cxnSp>
        <p:nvCxnSpPr>
          <p:cNvPr id="96" name="Straight Connector 95"/>
          <p:cNvCxnSpPr>
            <a:stCxn id="94" idx="2"/>
          </p:cNvCxnSpPr>
          <p:nvPr/>
        </p:nvCxnSpPr>
        <p:spPr>
          <a:xfrm>
            <a:off x="5575300" y="1585499"/>
            <a:ext cx="4233" cy="607368"/>
          </a:xfrm>
          <a:prstGeom prst="line">
            <a:avLst/>
          </a:prstGeom>
        </p:spPr>
        <p:style>
          <a:lnRef idx="3">
            <a:schemeClr val="accent2"/>
          </a:lnRef>
          <a:fillRef idx="0">
            <a:schemeClr val="accent2"/>
          </a:fillRef>
          <a:effectRef idx="2">
            <a:schemeClr val="accent2"/>
          </a:effectRef>
          <a:fontRef idx="minor">
            <a:schemeClr val="tx1"/>
          </a:fontRef>
        </p:style>
      </p:cxnSp>
      <p:sp>
        <p:nvSpPr>
          <p:cNvPr id="113" name="TextBox 112"/>
          <p:cNvSpPr txBox="1"/>
          <p:nvPr/>
        </p:nvSpPr>
        <p:spPr>
          <a:xfrm>
            <a:off x="5393267" y="1337733"/>
            <a:ext cx="914400" cy="246221"/>
          </a:xfrm>
          <a:prstGeom prst="rect">
            <a:avLst/>
          </a:prstGeom>
          <a:noFill/>
        </p:spPr>
        <p:txBody>
          <a:bodyPr wrap="square" rtlCol="0">
            <a:spAutoFit/>
          </a:bodyPr>
          <a:lstStyle/>
          <a:p>
            <a:r>
              <a:rPr lang="en-US" sz="1000" dirty="0" err="1" smtClean="0">
                <a:solidFill>
                  <a:schemeClr val="bg1"/>
                </a:solidFill>
              </a:rPr>
              <a:t>Mosi</a:t>
            </a:r>
            <a:endParaRPr lang="en-US" sz="1000" dirty="0">
              <a:solidFill>
                <a:schemeClr val="bg1"/>
              </a:solidFill>
            </a:endParaRPr>
          </a:p>
        </p:txBody>
      </p:sp>
      <p:sp>
        <p:nvSpPr>
          <p:cNvPr id="119" name="TextBox 118"/>
          <p:cNvSpPr txBox="1"/>
          <p:nvPr/>
        </p:nvSpPr>
        <p:spPr>
          <a:xfrm>
            <a:off x="5723467" y="1354667"/>
            <a:ext cx="618067" cy="246221"/>
          </a:xfrm>
          <a:prstGeom prst="rect">
            <a:avLst/>
          </a:prstGeom>
          <a:noFill/>
        </p:spPr>
        <p:txBody>
          <a:bodyPr wrap="square" rtlCol="0">
            <a:spAutoFit/>
          </a:bodyPr>
          <a:lstStyle/>
          <a:p>
            <a:r>
              <a:rPr lang="en-US" sz="1000" dirty="0" smtClean="0">
                <a:solidFill>
                  <a:schemeClr val="bg1"/>
                </a:solidFill>
              </a:rPr>
              <a:t>SCK</a:t>
            </a:r>
            <a:endParaRPr lang="en-US" sz="1000" dirty="0">
              <a:solidFill>
                <a:schemeClr val="bg1"/>
              </a:solidFill>
            </a:endParaRPr>
          </a:p>
        </p:txBody>
      </p:sp>
      <p:sp>
        <p:nvSpPr>
          <p:cNvPr id="120" name="TextBox 119"/>
          <p:cNvSpPr txBox="1"/>
          <p:nvPr/>
        </p:nvSpPr>
        <p:spPr>
          <a:xfrm>
            <a:off x="6053666" y="1346200"/>
            <a:ext cx="905933" cy="246221"/>
          </a:xfrm>
          <a:prstGeom prst="rect">
            <a:avLst/>
          </a:prstGeom>
          <a:noFill/>
        </p:spPr>
        <p:txBody>
          <a:bodyPr wrap="square" rtlCol="0">
            <a:spAutoFit/>
          </a:bodyPr>
          <a:lstStyle/>
          <a:p>
            <a:r>
              <a:rPr lang="en-US" sz="1000" dirty="0" smtClean="0">
                <a:solidFill>
                  <a:schemeClr val="bg1"/>
                </a:solidFill>
              </a:rPr>
              <a:t>SS</a:t>
            </a:r>
            <a:endParaRPr lang="en-US" sz="1000" dirty="0">
              <a:solidFill>
                <a:schemeClr val="bg1"/>
              </a:solidFill>
            </a:endParaRPr>
          </a:p>
        </p:txBody>
      </p:sp>
      <p:sp>
        <p:nvSpPr>
          <p:cNvPr id="121" name="Rectangle 120"/>
          <p:cNvSpPr/>
          <p:nvPr/>
        </p:nvSpPr>
        <p:spPr>
          <a:xfrm>
            <a:off x="4902200" y="2184400"/>
            <a:ext cx="2150533" cy="10498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ATmega128(Slave)</a:t>
            </a:r>
            <a:endParaRPr lang="en-US" dirty="0"/>
          </a:p>
        </p:txBody>
      </p:sp>
      <p:sp>
        <p:nvSpPr>
          <p:cNvPr id="122" name="TextBox 121"/>
          <p:cNvSpPr txBox="1"/>
          <p:nvPr/>
        </p:nvSpPr>
        <p:spPr>
          <a:xfrm>
            <a:off x="5088466" y="2218267"/>
            <a:ext cx="973666" cy="230832"/>
          </a:xfrm>
          <a:prstGeom prst="rect">
            <a:avLst/>
          </a:prstGeom>
          <a:noFill/>
        </p:spPr>
        <p:txBody>
          <a:bodyPr wrap="square" rtlCol="0">
            <a:spAutoFit/>
          </a:bodyPr>
          <a:lstStyle/>
          <a:p>
            <a:r>
              <a:rPr lang="en-US" sz="900" dirty="0" err="1" smtClean="0">
                <a:solidFill>
                  <a:schemeClr val="bg1"/>
                </a:solidFill>
              </a:rPr>
              <a:t>Miso</a:t>
            </a:r>
            <a:endParaRPr lang="en-US" sz="900" dirty="0">
              <a:solidFill>
                <a:schemeClr val="bg1"/>
              </a:solidFill>
            </a:endParaRPr>
          </a:p>
        </p:txBody>
      </p:sp>
      <p:sp>
        <p:nvSpPr>
          <p:cNvPr id="123" name="TextBox 122"/>
          <p:cNvSpPr txBox="1"/>
          <p:nvPr/>
        </p:nvSpPr>
        <p:spPr>
          <a:xfrm>
            <a:off x="5367867" y="2201333"/>
            <a:ext cx="914400" cy="246221"/>
          </a:xfrm>
          <a:prstGeom prst="rect">
            <a:avLst/>
          </a:prstGeom>
          <a:noFill/>
        </p:spPr>
        <p:txBody>
          <a:bodyPr wrap="square" rtlCol="0">
            <a:spAutoFit/>
          </a:bodyPr>
          <a:lstStyle/>
          <a:p>
            <a:r>
              <a:rPr lang="en-US" sz="1000" dirty="0" err="1" smtClean="0">
                <a:solidFill>
                  <a:schemeClr val="bg1"/>
                </a:solidFill>
              </a:rPr>
              <a:t>Mosi</a:t>
            </a:r>
            <a:endParaRPr lang="en-US" sz="1000" dirty="0">
              <a:solidFill>
                <a:schemeClr val="bg1"/>
              </a:solidFill>
            </a:endParaRPr>
          </a:p>
        </p:txBody>
      </p:sp>
      <p:sp>
        <p:nvSpPr>
          <p:cNvPr id="124" name="TextBox 123"/>
          <p:cNvSpPr txBox="1"/>
          <p:nvPr/>
        </p:nvSpPr>
        <p:spPr>
          <a:xfrm>
            <a:off x="5723467" y="2184401"/>
            <a:ext cx="618067" cy="246221"/>
          </a:xfrm>
          <a:prstGeom prst="rect">
            <a:avLst/>
          </a:prstGeom>
          <a:noFill/>
        </p:spPr>
        <p:txBody>
          <a:bodyPr wrap="square" rtlCol="0">
            <a:spAutoFit/>
          </a:bodyPr>
          <a:lstStyle/>
          <a:p>
            <a:r>
              <a:rPr lang="en-US" sz="1000" dirty="0" smtClean="0">
                <a:solidFill>
                  <a:schemeClr val="bg1"/>
                </a:solidFill>
              </a:rPr>
              <a:t>SCK</a:t>
            </a:r>
            <a:endParaRPr lang="en-US" sz="1000" dirty="0">
              <a:solidFill>
                <a:schemeClr val="bg1"/>
              </a:solidFill>
            </a:endParaRPr>
          </a:p>
        </p:txBody>
      </p:sp>
      <p:sp>
        <p:nvSpPr>
          <p:cNvPr id="125" name="TextBox 124"/>
          <p:cNvSpPr txBox="1"/>
          <p:nvPr/>
        </p:nvSpPr>
        <p:spPr>
          <a:xfrm>
            <a:off x="6079066" y="2192866"/>
            <a:ext cx="905933" cy="246221"/>
          </a:xfrm>
          <a:prstGeom prst="rect">
            <a:avLst/>
          </a:prstGeom>
          <a:noFill/>
        </p:spPr>
        <p:txBody>
          <a:bodyPr wrap="square" rtlCol="0">
            <a:spAutoFit/>
          </a:bodyPr>
          <a:lstStyle/>
          <a:p>
            <a:r>
              <a:rPr lang="en-US" sz="1000" dirty="0" smtClean="0">
                <a:solidFill>
                  <a:schemeClr val="bg1"/>
                </a:solidFill>
              </a:rPr>
              <a:t>SS</a:t>
            </a:r>
            <a:endParaRPr lang="en-US" sz="1000" dirty="0">
              <a:solidFill>
                <a:schemeClr val="bg1"/>
              </a:solidFill>
            </a:endParaRPr>
          </a:p>
        </p:txBody>
      </p:sp>
      <p:sp>
        <p:nvSpPr>
          <p:cNvPr id="126" name="TextBox 125"/>
          <p:cNvSpPr txBox="1"/>
          <p:nvPr/>
        </p:nvSpPr>
        <p:spPr>
          <a:xfrm>
            <a:off x="5689600" y="2988734"/>
            <a:ext cx="1413934" cy="246221"/>
          </a:xfrm>
          <a:prstGeom prst="rect">
            <a:avLst/>
          </a:prstGeom>
          <a:noFill/>
        </p:spPr>
        <p:txBody>
          <a:bodyPr wrap="square" rtlCol="0">
            <a:spAutoFit/>
          </a:bodyPr>
          <a:lstStyle/>
          <a:p>
            <a:r>
              <a:rPr lang="en-US" sz="1000" dirty="0" err="1" smtClean="0">
                <a:solidFill>
                  <a:schemeClr val="bg1"/>
                </a:solidFill>
              </a:rPr>
              <a:t>Txd</a:t>
            </a:r>
            <a:r>
              <a:rPr lang="en-US" sz="1000" dirty="0" smtClean="0">
                <a:solidFill>
                  <a:schemeClr val="bg1"/>
                </a:solidFill>
              </a:rPr>
              <a:t>     </a:t>
            </a:r>
            <a:r>
              <a:rPr lang="en-US" sz="1000" dirty="0" err="1" smtClean="0">
                <a:solidFill>
                  <a:schemeClr val="bg1"/>
                </a:solidFill>
              </a:rPr>
              <a:t>Rxd</a:t>
            </a:r>
            <a:endParaRPr lang="en-US" sz="1000" dirty="0">
              <a:solidFill>
                <a:schemeClr val="bg1"/>
              </a:solidFill>
            </a:endParaRPr>
          </a:p>
        </p:txBody>
      </p:sp>
      <p:sp>
        <p:nvSpPr>
          <p:cNvPr id="127" name="Isosceles Triangle 126"/>
          <p:cNvSpPr/>
          <p:nvPr/>
        </p:nvSpPr>
        <p:spPr>
          <a:xfrm rot="10800000">
            <a:off x="5528734" y="4055533"/>
            <a:ext cx="1032933" cy="668867"/>
          </a:xfrm>
          <a:prstGeom prst="triangl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28" name="TextBox 127"/>
          <p:cNvSpPr txBox="1"/>
          <p:nvPr/>
        </p:nvSpPr>
        <p:spPr>
          <a:xfrm>
            <a:off x="5765800" y="4148666"/>
            <a:ext cx="660400" cy="369332"/>
          </a:xfrm>
          <a:prstGeom prst="rect">
            <a:avLst/>
          </a:prstGeom>
          <a:noFill/>
        </p:spPr>
        <p:txBody>
          <a:bodyPr wrap="square" rtlCol="0">
            <a:spAutoFit/>
          </a:bodyPr>
          <a:lstStyle/>
          <a:p>
            <a:r>
              <a:rPr lang="en-US" dirty="0" smtClean="0">
                <a:solidFill>
                  <a:schemeClr val="bg1"/>
                </a:solidFill>
              </a:rPr>
              <a:t>TTL</a:t>
            </a:r>
            <a:endParaRPr lang="en-US" dirty="0">
              <a:solidFill>
                <a:schemeClr val="bg1"/>
              </a:solidFill>
            </a:endParaRPr>
          </a:p>
        </p:txBody>
      </p:sp>
      <p:sp>
        <p:nvSpPr>
          <p:cNvPr id="129" name="Rounded Rectangle 128"/>
          <p:cNvSpPr/>
          <p:nvPr/>
        </p:nvSpPr>
        <p:spPr>
          <a:xfrm>
            <a:off x="5164667" y="5317067"/>
            <a:ext cx="1778000" cy="10668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t>PC</a:t>
            </a:r>
          </a:p>
          <a:p>
            <a:pPr algn="ctr"/>
            <a:r>
              <a:rPr lang="en-US" dirty="0" smtClean="0"/>
              <a:t>XCTU</a:t>
            </a:r>
            <a:endParaRPr lang="en-US" dirty="0"/>
          </a:p>
        </p:txBody>
      </p:sp>
      <p:cxnSp>
        <p:nvCxnSpPr>
          <p:cNvPr id="132" name="Straight Connector 131"/>
          <p:cNvCxnSpPr/>
          <p:nvPr/>
        </p:nvCxnSpPr>
        <p:spPr>
          <a:xfrm>
            <a:off x="5897033" y="1577032"/>
            <a:ext cx="4233" cy="60736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3" name="Straight Connector 132"/>
          <p:cNvCxnSpPr/>
          <p:nvPr/>
        </p:nvCxnSpPr>
        <p:spPr>
          <a:xfrm>
            <a:off x="6218767" y="1560099"/>
            <a:ext cx="4233" cy="607368"/>
          </a:xfrm>
          <a:prstGeom prst="line">
            <a:avLst/>
          </a:prstGeom>
        </p:spPr>
        <p:style>
          <a:lnRef idx="3">
            <a:schemeClr val="accent2"/>
          </a:lnRef>
          <a:fillRef idx="0">
            <a:schemeClr val="accent2"/>
          </a:fillRef>
          <a:effectRef idx="2">
            <a:schemeClr val="accent2"/>
          </a:effectRef>
          <a:fontRef idx="minor">
            <a:schemeClr val="tx1"/>
          </a:fontRef>
        </p:style>
      </p:cxnSp>
      <p:cxnSp>
        <p:nvCxnSpPr>
          <p:cNvPr id="135" name="Straight Connector 134"/>
          <p:cNvCxnSpPr/>
          <p:nvPr/>
        </p:nvCxnSpPr>
        <p:spPr>
          <a:xfrm>
            <a:off x="5867400" y="3217333"/>
            <a:ext cx="0" cy="846667"/>
          </a:xfrm>
          <a:prstGeom prst="line">
            <a:avLst/>
          </a:prstGeom>
        </p:spPr>
        <p:style>
          <a:lnRef idx="3">
            <a:schemeClr val="accent2"/>
          </a:lnRef>
          <a:fillRef idx="0">
            <a:schemeClr val="accent2"/>
          </a:fillRef>
          <a:effectRef idx="2">
            <a:schemeClr val="accent2"/>
          </a:effectRef>
          <a:fontRef idx="minor">
            <a:schemeClr val="tx1"/>
          </a:fontRef>
        </p:style>
      </p:cxnSp>
      <p:cxnSp>
        <p:nvCxnSpPr>
          <p:cNvPr id="136" name="Straight Connector 135"/>
          <p:cNvCxnSpPr/>
          <p:nvPr/>
        </p:nvCxnSpPr>
        <p:spPr>
          <a:xfrm>
            <a:off x="6189134" y="3225800"/>
            <a:ext cx="0" cy="846667"/>
          </a:xfrm>
          <a:prstGeom prst="line">
            <a:avLst/>
          </a:prstGeom>
        </p:spPr>
        <p:style>
          <a:lnRef idx="3">
            <a:schemeClr val="accent2"/>
          </a:lnRef>
          <a:fillRef idx="0">
            <a:schemeClr val="accent2"/>
          </a:fillRef>
          <a:effectRef idx="2">
            <a:schemeClr val="accent2"/>
          </a:effectRef>
          <a:fontRef idx="minor">
            <a:schemeClr val="tx1"/>
          </a:fontRef>
        </p:style>
      </p:cxnSp>
      <p:sp>
        <p:nvSpPr>
          <p:cNvPr id="137" name="TextBox 136"/>
          <p:cNvSpPr txBox="1"/>
          <p:nvPr/>
        </p:nvSpPr>
        <p:spPr>
          <a:xfrm>
            <a:off x="5647267" y="4013201"/>
            <a:ext cx="1413934" cy="246221"/>
          </a:xfrm>
          <a:prstGeom prst="rect">
            <a:avLst/>
          </a:prstGeom>
          <a:noFill/>
        </p:spPr>
        <p:txBody>
          <a:bodyPr wrap="square" rtlCol="0">
            <a:spAutoFit/>
          </a:bodyPr>
          <a:lstStyle/>
          <a:p>
            <a:r>
              <a:rPr lang="en-US" sz="1000" dirty="0" err="1" smtClean="0">
                <a:solidFill>
                  <a:schemeClr val="bg1"/>
                </a:solidFill>
              </a:rPr>
              <a:t>Rxd</a:t>
            </a:r>
            <a:r>
              <a:rPr lang="en-US" sz="1000" dirty="0" smtClean="0">
                <a:solidFill>
                  <a:schemeClr val="bg1"/>
                </a:solidFill>
              </a:rPr>
              <a:t>     </a:t>
            </a:r>
            <a:r>
              <a:rPr lang="en-US" sz="1000" dirty="0" err="1" smtClean="0">
                <a:solidFill>
                  <a:schemeClr val="bg1"/>
                </a:solidFill>
              </a:rPr>
              <a:t>Txd</a:t>
            </a:r>
            <a:endParaRPr lang="en-US" sz="1000" dirty="0">
              <a:solidFill>
                <a:schemeClr val="bg1"/>
              </a:solidFill>
            </a:endParaRPr>
          </a:p>
        </p:txBody>
      </p:sp>
      <p:cxnSp>
        <p:nvCxnSpPr>
          <p:cNvPr id="139" name="Straight Connector 138"/>
          <p:cNvCxnSpPr>
            <a:stCxn id="127" idx="0"/>
            <a:endCxn id="129" idx="0"/>
          </p:cNvCxnSpPr>
          <p:nvPr/>
        </p:nvCxnSpPr>
        <p:spPr>
          <a:xfrm>
            <a:off x="6045200" y="4724400"/>
            <a:ext cx="8467" cy="592667"/>
          </a:xfrm>
          <a:prstGeom prst="line">
            <a:avLst/>
          </a:prstGeom>
        </p:spPr>
        <p:style>
          <a:lnRef idx="3">
            <a:schemeClr val="accent6"/>
          </a:lnRef>
          <a:fillRef idx="0">
            <a:schemeClr val="accent6"/>
          </a:fillRef>
          <a:effectRef idx="2">
            <a:schemeClr val="accent6"/>
          </a:effectRef>
          <a:fontRef idx="minor">
            <a:schemeClr val="tx1"/>
          </a:fontRef>
        </p:style>
      </p:cxnSp>
      <p:sp>
        <p:nvSpPr>
          <p:cNvPr id="140" name="TextBox 139"/>
          <p:cNvSpPr txBox="1"/>
          <p:nvPr/>
        </p:nvSpPr>
        <p:spPr>
          <a:xfrm>
            <a:off x="4478866" y="0"/>
            <a:ext cx="5173133" cy="461665"/>
          </a:xfrm>
          <a:prstGeom prst="rect">
            <a:avLst/>
          </a:prstGeom>
          <a:noFill/>
        </p:spPr>
        <p:txBody>
          <a:bodyPr wrap="square" rtlCol="0">
            <a:spAutoFit/>
          </a:bodyPr>
          <a:lstStyle/>
          <a:p>
            <a:r>
              <a:rPr lang="en-US" sz="2400" dirty="0" smtClean="0"/>
              <a:t>SPI and UART Interface</a:t>
            </a:r>
            <a:endParaRPr lang="en-US" sz="2400" dirty="0"/>
          </a:p>
        </p:txBody>
      </p:sp>
      <p:sp>
        <p:nvSpPr>
          <p:cNvPr id="142" name="Rectangle 141"/>
          <p:cNvSpPr/>
          <p:nvPr/>
        </p:nvSpPr>
        <p:spPr>
          <a:xfrm>
            <a:off x="9119413" y="4683668"/>
            <a:ext cx="455574" cy="369332"/>
          </a:xfrm>
          <a:prstGeom prst="rect">
            <a:avLst/>
          </a:prstGeom>
        </p:spPr>
        <p:txBody>
          <a:bodyPr wrap="none">
            <a:spAutoFit/>
          </a:bodyPr>
          <a:lstStyle/>
          <a:p>
            <a:r>
              <a:rPr lang="en-US" dirty="0" smtClean="0"/>
              <a:t>No</a:t>
            </a:r>
            <a:endParaRPr lang="en-US" dirty="0"/>
          </a:p>
        </p:txBody>
      </p:sp>
      <p:sp>
        <p:nvSpPr>
          <p:cNvPr id="143" name="Rectangle 142"/>
          <p:cNvSpPr/>
          <p:nvPr/>
        </p:nvSpPr>
        <p:spPr>
          <a:xfrm>
            <a:off x="9034747" y="5564201"/>
            <a:ext cx="455574" cy="369332"/>
          </a:xfrm>
          <a:prstGeom prst="rect">
            <a:avLst/>
          </a:prstGeom>
        </p:spPr>
        <p:txBody>
          <a:bodyPr wrap="none">
            <a:spAutoFit/>
          </a:bodyPr>
          <a:lstStyle/>
          <a:p>
            <a:r>
              <a:rPr lang="en-US" dirty="0" smtClean="0"/>
              <a:t>No</a:t>
            </a:r>
            <a:endParaRPr lang="en-US" dirty="0"/>
          </a:p>
        </p:txBody>
      </p:sp>
      <p:cxnSp>
        <p:nvCxnSpPr>
          <p:cNvPr id="148" name="Straight Connector 147"/>
          <p:cNvCxnSpPr/>
          <p:nvPr/>
        </p:nvCxnSpPr>
        <p:spPr>
          <a:xfrm flipV="1">
            <a:off x="9017000" y="3395133"/>
            <a:ext cx="0" cy="2480734"/>
          </a:xfrm>
          <a:prstGeom prst="line">
            <a:avLst/>
          </a:prstGeom>
        </p:spPr>
        <p:style>
          <a:lnRef idx="3">
            <a:schemeClr val="accent6"/>
          </a:lnRef>
          <a:fillRef idx="0">
            <a:schemeClr val="accent6"/>
          </a:fillRef>
          <a:effectRef idx="2">
            <a:schemeClr val="accent6"/>
          </a:effectRef>
          <a:fontRef idx="minor">
            <a:schemeClr val="tx1"/>
          </a:fontRef>
        </p:style>
      </p:cxnSp>
      <p:sp>
        <p:nvSpPr>
          <p:cNvPr id="149" name="TextBox 148"/>
          <p:cNvSpPr txBox="1"/>
          <p:nvPr/>
        </p:nvSpPr>
        <p:spPr>
          <a:xfrm>
            <a:off x="2895600" y="3378199"/>
            <a:ext cx="575733" cy="369332"/>
          </a:xfrm>
          <a:prstGeom prst="rect">
            <a:avLst/>
          </a:prstGeom>
          <a:noFill/>
        </p:spPr>
        <p:txBody>
          <a:bodyPr wrap="square" rtlCol="0">
            <a:spAutoFit/>
          </a:bodyPr>
          <a:lstStyle/>
          <a:p>
            <a:r>
              <a:rPr lang="en-US" dirty="0" smtClean="0"/>
              <a:t>No</a:t>
            </a:r>
            <a:endParaRPr lang="en-US" dirty="0"/>
          </a:p>
        </p:txBody>
      </p:sp>
      <p:sp>
        <p:nvSpPr>
          <p:cNvPr id="150" name="TextBox 149"/>
          <p:cNvSpPr txBox="1"/>
          <p:nvPr/>
        </p:nvSpPr>
        <p:spPr>
          <a:xfrm>
            <a:off x="2861734" y="5520265"/>
            <a:ext cx="575733" cy="369332"/>
          </a:xfrm>
          <a:prstGeom prst="rect">
            <a:avLst/>
          </a:prstGeom>
          <a:noFill/>
        </p:spPr>
        <p:txBody>
          <a:bodyPr wrap="square" rtlCol="0">
            <a:spAutoFit/>
          </a:bodyPr>
          <a:lstStyle/>
          <a:p>
            <a:r>
              <a:rPr lang="en-US" dirty="0" smtClean="0"/>
              <a:t>No</a:t>
            </a:r>
            <a:endParaRPr lang="en-US" dirty="0"/>
          </a:p>
        </p:txBody>
      </p:sp>
      <p:cxnSp>
        <p:nvCxnSpPr>
          <p:cNvPr id="154" name="Straight Connector 153"/>
          <p:cNvCxnSpPr/>
          <p:nvPr/>
        </p:nvCxnSpPr>
        <p:spPr>
          <a:xfrm flipH="1" flipV="1">
            <a:off x="3471333" y="2311400"/>
            <a:ext cx="8467" cy="3556000"/>
          </a:xfrm>
          <a:prstGeom prst="line">
            <a:avLst/>
          </a:prstGeom>
        </p:spPr>
        <p:style>
          <a:lnRef idx="3">
            <a:schemeClr val="accent6"/>
          </a:lnRef>
          <a:fillRef idx="0">
            <a:schemeClr val="accent6"/>
          </a:fillRef>
          <a:effectRef idx="2">
            <a:schemeClr val="accent6"/>
          </a:effectRef>
          <a:fontRef idx="minor">
            <a:schemeClr val="tx1"/>
          </a:fontRef>
        </p:style>
      </p:cxnSp>
      <p:cxnSp>
        <p:nvCxnSpPr>
          <p:cNvPr id="156" name="Straight Arrow Connector 155"/>
          <p:cNvCxnSpPr/>
          <p:nvPr/>
        </p:nvCxnSpPr>
        <p:spPr>
          <a:xfrm flipH="1">
            <a:off x="2218267" y="2294467"/>
            <a:ext cx="1236133" cy="169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xmlns="" val="284187503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12192000" cy="86239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n-IN" dirty="0" smtClean="0"/>
              <a:t>BLINKING</a:t>
            </a:r>
            <a:endParaRPr lang="en-IN" dirty="0"/>
          </a:p>
        </p:txBody>
      </p:sp>
      <p:sp>
        <p:nvSpPr>
          <p:cNvPr id="7" name="Oval 6"/>
          <p:cNvSpPr/>
          <p:nvPr/>
        </p:nvSpPr>
        <p:spPr>
          <a:xfrm>
            <a:off x="4870173" y="966082"/>
            <a:ext cx="2313829" cy="4850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START</a:t>
            </a:r>
            <a:endParaRPr lang="en-IN" dirty="0"/>
          </a:p>
        </p:txBody>
      </p:sp>
      <p:sp>
        <p:nvSpPr>
          <p:cNvPr id="8" name="Parallelogram 7"/>
          <p:cNvSpPr/>
          <p:nvPr/>
        </p:nvSpPr>
        <p:spPr>
          <a:xfrm>
            <a:off x="4870173" y="1965613"/>
            <a:ext cx="2313829" cy="75537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INITIALIZE PIN TO OUTPUT </a:t>
            </a:r>
            <a:endParaRPr lang="en-IN" dirty="0"/>
          </a:p>
        </p:txBody>
      </p:sp>
      <p:sp>
        <p:nvSpPr>
          <p:cNvPr id="10" name="Rectangle 9"/>
          <p:cNvSpPr/>
          <p:nvPr/>
        </p:nvSpPr>
        <p:spPr>
          <a:xfrm>
            <a:off x="4870173" y="4501584"/>
            <a:ext cx="2313829" cy="628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XOR PIN</a:t>
            </a:r>
            <a:endParaRPr lang="en-IN" dirty="0"/>
          </a:p>
        </p:txBody>
      </p:sp>
      <p:sp>
        <p:nvSpPr>
          <p:cNvPr id="12" name="Rectangle 11"/>
          <p:cNvSpPr/>
          <p:nvPr/>
        </p:nvSpPr>
        <p:spPr>
          <a:xfrm>
            <a:off x="5029200" y="5579163"/>
            <a:ext cx="2313829" cy="628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DELAY</a:t>
            </a:r>
            <a:endParaRPr lang="en-IN" dirty="0"/>
          </a:p>
        </p:txBody>
      </p:sp>
      <p:sp>
        <p:nvSpPr>
          <p:cNvPr id="14" name="Diamond 13"/>
          <p:cNvSpPr/>
          <p:nvPr/>
        </p:nvSpPr>
        <p:spPr>
          <a:xfrm>
            <a:off x="4870173" y="3208005"/>
            <a:ext cx="2313829" cy="81103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WHILE(1)</a:t>
            </a:r>
            <a:endParaRPr lang="en-IN" dirty="0"/>
          </a:p>
        </p:txBody>
      </p:sp>
      <p:cxnSp>
        <p:nvCxnSpPr>
          <p:cNvPr id="16" name="Straight Arrow Connector 15"/>
          <p:cNvCxnSpPr/>
          <p:nvPr/>
        </p:nvCxnSpPr>
        <p:spPr>
          <a:xfrm>
            <a:off x="6066843" y="1486890"/>
            <a:ext cx="2" cy="48701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008533" y="2720987"/>
            <a:ext cx="2" cy="48701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027087" y="4019039"/>
            <a:ext cx="2" cy="48701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027089" y="5092145"/>
            <a:ext cx="2" cy="48701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025" name="Elbow Connector 1024"/>
          <p:cNvCxnSpPr/>
          <p:nvPr/>
        </p:nvCxnSpPr>
        <p:spPr>
          <a:xfrm rot="10800000">
            <a:off x="4870173" y="3640124"/>
            <a:ext cx="159027" cy="2279718"/>
          </a:xfrm>
          <a:prstGeom prst="bentConnector3">
            <a:avLst>
              <a:gd name="adj1" fmla="val 483747"/>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2595616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032000" y="719666"/>
          <a:ext cx="8128000" cy="2763520"/>
        </p:xfrm>
        <a:graphic>
          <a:graphicData uri="http://schemas.openxmlformats.org/drawingml/2006/table">
            <a:tbl>
              <a:tblPr firstRow="1" bandRow="1">
                <a:tableStyleId>{7DF18680-E054-41AD-8BC1-D1AEF772440D}</a:tableStyleId>
              </a:tblPr>
              <a:tblGrid>
                <a:gridCol w="4064000"/>
                <a:gridCol w="4064000"/>
              </a:tblGrid>
              <a:tr h="370840">
                <a:tc>
                  <a:txBody>
                    <a:bodyPr/>
                    <a:lstStyle/>
                    <a:p>
                      <a:r>
                        <a:rPr lang="en-US" dirty="0" smtClean="0"/>
                        <a:t>               </a:t>
                      </a:r>
                      <a:r>
                        <a:rPr lang="en-US" baseline="0" dirty="0" smtClean="0"/>
                        <a:t>                SPI</a:t>
                      </a:r>
                      <a:endParaRPr lang="en-US" dirty="0"/>
                    </a:p>
                  </a:txBody>
                  <a:tcPr/>
                </a:tc>
                <a:tc>
                  <a:txBody>
                    <a:bodyPr/>
                    <a:lstStyle/>
                    <a:p>
                      <a:r>
                        <a:rPr lang="en-US" dirty="0" smtClean="0"/>
                        <a:t>                               I2C</a:t>
                      </a:r>
                      <a:endParaRPr lang="en-US" dirty="0"/>
                    </a:p>
                  </a:txBody>
                  <a:tcPr/>
                </a:tc>
              </a:tr>
              <a:tr h="370840">
                <a:tc>
                  <a:txBody>
                    <a:bodyPr/>
                    <a:lstStyle/>
                    <a:p>
                      <a:r>
                        <a:rPr lang="en-US" sz="1800" b="0" i="0" u="none" strike="noStrike" kern="1200" dirty="0" smtClean="0">
                          <a:solidFill>
                            <a:schemeClr val="dk1"/>
                          </a:solidFill>
                          <a:latin typeface="+mn-lt"/>
                          <a:ea typeface="+mn-ea"/>
                          <a:cs typeface="+mn-cs"/>
                        </a:rPr>
                        <a:t>In comparison to I2C, SPI is faster.</a:t>
                      </a:r>
                    </a:p>
                  </a:txBody>
                  <a:tcPr/>
                </a:tc>
                <a:tc>
                  <a:txBody>
                    <a:bodyPr/>
                    <a:lstStyle/>
                    <a:p>
                      <a:r>
                        <a:rPr lang="en-US" sz="1800" b="0" i="0" kern="1200" dirty="0" smtClean="0">
                          <a:solidFill>
                            <a:schemeClr val="dk1"/>
                          </a:solidFill>
                          <a:latin typeface="+mn-lt"/>
                          <a:ea typeface="+mn-ea"/>
                          <a:cs typeface="+mn-cs"/>
                        </a:rPr>
                        <a:t>I2C is slower than SPI.</a:t>
                      </a:r>
                      <a:endParaRPr lang="en-US" dirty="0"/>
                    </a:p>
                  </a:txBody>
                  <a:tcPr/>
                </a:tc>
              </a:tr>
              <a:tr h="370840">
                <a:tc>
                  <a:txBody>
                    <a:bodyPr/>
                    <a:lstStyle/>
                    <a:p>
                      <a:r>
                        <a:rPr lang="en-US" sz="1800" b="0" i="0" kern="1200" dirty="0" smtClean="0">
                          <a:solidFill>
                            <a:schemeClr val="dk1"/>
                          </a:solidFill>
                          <a:latin typeface="+mn-lt"/>
                          <a:ea typeface="+mn-ea"/>
                          <a:cs typeface="+mn-cs"/>
                        </a:rPr>
                        <a:t>Draws less power as compared to I2C.</a:t>
                      </a:r>
                      <a:endParaRPr lang="en-US" dirty="0"/>
                    </a:p>
                  </a:txBody>
                  <a:tcPr/>
                </a:tc>
                <a:tc>
                  <a:txBody>
                    <a:bodyPr/>
                    <a:lstStyle/>
                    <a:p>
                      <a:r>
                        <a:rPr lang="en-US" sz="1800" b="0" i="0" kern="1200" dirty="0" smtClean="0">
                          <a:solidFill>
                            <a:schemeClr val="dk1"/>
                          </a:solidFill>
                          <a:latin typeface="+mn-lt"/>
                          <a:ea typeface="+mn-ea"/>
                          <a:cs typeface="+mn-cs"/>
                        </a:rPr>
                        <a:t>I2C draws more power than SPI.</a:t>
                      </a:r>
                      <a:endParaRPr lang="en-US" dirty="0"/>
                    </a:p>
                  </a:txBody>
                  <a:tcPr/>
                </a:tc>
              </a:tr>
              <a:tr h="370840">
                <a:tc>
                  <a:txBody>
                    <a:bodyPr/>
                    <a:lstStyle/>
                    <a:p>
                      <a:r>
                        <a:rPr lang="en-US" sz="1800" b="0" i="0" kern="1200" dirty="0" smtClean="0">
                          <a:solidFill>
                            <a:schemeClr val="dk1"/>
                          </a:solidFill>
                          <a:latin typeface="+mn-lt"/>
                          <a:ea typeface="+mn-ea"/>
                          <a:cs typeface="+mn-cs"/>
                        </a:rPr>
                        <a:t>There is no requirement of pull-up resistor in case of the SPI.</a:t>
                      </a:r>
                      <a:endParaRPr lang="en-US" sz="1800" b="0" i="0" u="none" strike="noStrike" kern="1200" dirty="0" smtClean="0">
                        <a:solidFill>
                          <a:schemeClr val="dk1"/>
                        </a:solidFill>
                        <a:latin typeface="+mn-lt"/>
                        <a:ea typeface="+mn-ea"/>
                        <a:cs typeface="+mn-cs"/>
                      </a:endParaRPr>
                    </a:p>
                  </a:txBody>
                  <a:tcPr/>
                </a:tc>
                <a:tc>
                  <a:txBody>
                    <a:bodyPr/>
                    <a:lstStyle/>
                    <a:p>
                      <a:r>
                        <a:rPr lang="en-US" sz="1800" b="0" i="0" kern="1200" dirty="0" smtClean="0">
                          <a:solidFill>
                            <a:schemeClr val="dk1"/>
                          </a:solidFill>
                          <a:latin typeface="+mn-lt"/>
                          <a:ea typeface="+mn-ea"/>
                          <a:cs typeface="+mn-cs"/>
                        </a:rPr>
                        <a:t>I2C work on wire and logic and it has a pull-up resistor.</a:t>
                      </a:r>
                      <a:endParaRPr lang="en-US" dirty="0"/>
                    </a:p>
                  </a:txBody>
                  <a:tcPr/>
                </a:tc>
              </a:tr>
              <a:tr h="370840">
                <a:tc>
                  <a:txBody>
                    <a:bodyPr/>
                    <a:lstStyle/>
                    <a:p>
                      <a:r>
                        <a:rPr lang="en-US" sz="1800" b="0" i="0" kern="1200" dirty="0" smtClean="0">
                          <a:solidFill>
                            <a:schemeClr val="dk1"/>
                          </a:solidFill>
                          <a:latin typeface="+mn-lt"/>
                          <a:ea typeface="+mn-ea"/>
                          <a:cs typeface="+mn-cs"/>
                        </a:rPr>
                        <a:t>SPI does not verify that data is received correctly or not.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latin typeface="+mn-lt"/>
                          <a:ea typeface="+mn-ea"/>
                          <a:cs typeface="+mn-cs"/>
                        </a:rPr>
                        <a:t>I2C ensures that data sent is received by the slave device.</a:t>
                      </a:r>
                      <a:endParaRPr lang="en-US" dirty="0" smtClean="0"/>
                    </a:p>
                  </a:txBody>
                  <a:tcPr/>
                </a:tc>
              </a:tr>
              <a:tr h="370840">
                <a:tc>
                  <a:txBody>
                    <a:bodyPr/>
                    <a:lstStyle/>
                    <a:p>
                      <a:r>
                        <a:rPr lang="en-US" sz="1800" b="0" i="0" kern="1200" dirty="0" smtClean="0">
                          <a:solidFill>
                            <a:schemeClr val="dk1"/>
                          </a:solidFill>
                          <a:latin typeface="+mn-lt"/>
                          <a:ea typeface="+mn-ea"/>
                          <a:cs typeface="+mn-cs"/>
                        </a:rPr>
                        <a:t>SPI is better for the short distance.</a:t>
                      </a:r>
                      <a:endParaRPr lang="en-US" dirty="0"/>
                    </a:p>
                  </a:txBody>
                  <a:tcPr/>
                </a:tc>
                <a:tc>
                  <a:txBody>
                    <a:bodyPr/>
                    <a:lstStyle/>
                    <a:p>
                      <a:r>
                        <a:rPr lang="en-US" sz="1800" b="0" i="0" kern="1200" dirty="0" smtClean="0">
                          <a:solidFill>
                            <a:schemeClr val="dk1"/>
                          </a:solidFill>
                          <a:latin typeface="+mn-lt"/>
                          <a:ea typeface="+mn-ea"/>
                          <a:cs typeface="+mn-cs"/>
                        </a:rPr>
                        <a:t> I2C is better for long distance.</a:t>
                      </a:r>
                      <a:endParaRPr lang="en-US" sz="1800" b="0" i="0" u="none" strike="noStrike" kern="1200" dirty="0" smtClean="0">
                        <a:solidFill>
                          <a:schemeClr val="dk1"/>
                        </a:solidFill>
                        <a:latin typeface="+mn-lt"/>
                        <a:ea typeface="+mn-ea"/>
                        <a:cs typeface="+mn-cs"/>
                      </a:endParaRPr>
                    </a:p>
                  </a:txBody>
                  <a:tcPr/>
                </a:tc>
              </a:tr>
            </a:tbl>
          </a:graphicData>
        </a:graphic>
      </p:graphicFrame>
      <p:sp>
        <p:nvSpPr>
          <p:cNvPr id="7" name="TextBox 6"/>
          <p:cNvSpPr txBox="1"/>
          <p:nvPr/>
        </p:nvSpPr>
        <p:spPr>
          <a:xfrm>
            <a:off x="2709333" y="220133"/>
            <a:ext cx="6663267" cy="461665"/>
          </a:xfrm>
          <a:prstGeom prst="rect">
            <a:avLst/>
          </a:prstGeom>
          <a:noFill/>
        </p:spPr>
        <p:txBody>
          <a:bodyPr wrap="square" rtlCol="0">
            <a:spAutoFit/>
          </a:bodyPr>
          <a:lstStyle/>
          <a:p>
            <a:r>
              <a:rPr lang="en-US" dirty="0" smtClean="0"/>
              <a:t>                                                    </a:t>
            </a:r>
            <a:r>
              <a:rPr lang="en-US" sz="2400" dirty="0" smtClean="0"/>
              <a:t>SPI v/sI2C</a:t>
            </a:r>
            <a:endParaRPr lang="en-US" sz="2400" dirty="0"/>
          </a:p>
        </p:txBody>
      </p:sp>
      <p:sp>
        <p:nvSpPr>
          <p:cNvPr id="8" name="TextBox 7"/>
          <p:cNvSpPr txBox="1"/>
          <p:nvPr/>
        </p:nvSpPr>
        <p:spPr>
          <a:xfrm>
            <a:off x="1854200" y="3767667"/>
            <a:ext cx="8280400" cy="3139321"/>
          </a:xfrm>
          <a:prstGeom prst="rect">
            <a:avLst/>
          </a:prstGeom>
          <a:noFill/>
          <a:ln>
            <a:noFill/>
          </a:ln>
        </p:spPr>
        <p:txBody>
          <a:bodyPr wrap="square" rtlCol="0">
            <a:spAutoFit/>
          </a:bodyPr>
          <a:lstStyle/>
          <a:p>
            <a:r>
              <a:rPr lang="en-US" dirty="0" smtClean="0"/>
              <a:t>USES:</a:t>
            </a:r>
          </a:p>
          <a:p>
            <a:r>
              <a:rPr lang="en-US" dirty="0" smtClean="0"/>
              <a:t>SPI is used to talk to a variety of peripherals, such as</a:t>
            </a:r>
          </a:p>
          <a:p>
            <a:r>
              <a:rPr lang="en-US" dirty="0" smtClean="0"/>
              <a:t>Sensors: temperature, pressure, </a:t>
            </a:r>
            <a:r>
              <a:rPr lang="en-US" dirty="0" smtClean="0">
                <a:hlinkClick r:id="rId2" tooltip="Analog-to-digital converter"/>
              </a:rPr>
              <a:t>ADC</a:t>
            </a:r>
            <a:r>
              <a:rPr lang="en-US" dirty="0" smtClean="0"/>
              <a:t>, touch screens, video game controllers</a:t>
            </a:r>
          </a:p>
          <a:p>
            <a:r>
              <a:rPr lang="en-US" dirty="0" smtClean="0"/>
              <a:t>Control devices: </a:t>
            </a:r>
            <a:r>
              <a:rPr lang="en-US" dirty="0" smtClean="0">
                <a:solidFill>
                  <a:schemeClr val="bg1"/>
                </a:solidFill>
                <a:hlinkClick r:id="rId3" tooltip="Audio codec"/>
              </a:rPr>
              <a:t>audio </a:t>
            </a:r>
            <a:r>
              <a:rPr lang="en-US" dirty="0" err="1" smtClean="0">
                <a:solidFill>
                  <a:schemeClr val="bg1"/>
                </a:solidFill>
                <a:hlinkClick r:id="rId3" tooltip="Audio codec"/>
              </a:rPr>
              <a:t>codecs</a:t>
            </a:r>
            <a:r>
              <a:rPr lang="en-US" dirty="0" smtClean="0"/>
              <a:t>, digital potentiometers, </a:t>
            </a:r>
            <a:r>
              <a:rPr lang="en-US" dirty="0" smtClean="0">
                <a:hlinkClick r:id="rId4" tooltip="Digital-to-analog converter"/>
              </a:rPr>
              <a:t>DAC</a:t>
            </a:r>
            <a:endParaRPr lang="en-US" dirty="0" smtClean="0"/>
          </a:p>
          <a:p>
            <a:r>
              <a:rPr lang="en-US" dirty="0" smtClean="0"/>
              <a:t>Communications: </a:t>
            </a:r>
            <a:r>
              <a:rPr lang="en-US" dirty="0" smtClean="0">
                <a:hlinkClick r:id="rId5" tooltip="Ethernet"/>
              </a:rPr>
              <a:t>Ethernet</a:t>
            </a:r>
            <a:r>
              <a:rPr lang="en-US" dirty="0" smtClean="0"/>
              <a:t>, </a:t>
            </a:r>
            <a:r>
              <a:rPr lang="en-US" dirty="0" smtClean="0">
                <a:hlinkClick r:id="rId6" tooltip="USB"/>
              </a:rPr>
              <a:t>USB</a:t>
            </a:r>
            <a:r>
              <a:rPr lang="en-US" dirty="0" smtClean="0"/>
              <a:t>, </a:t>
            </a:r>
            <a:r>
              <a:rPr lang="en-US" dirty="0" smtClean="0">
                <a:hlinkClick r:id="rId7" tooltip="USART"/>
              </a:rPr>
              <a:t>USART</a:t>
            </a:r>
            <a:r>
              <a:rPr lang="en-US" dirty="0" smtClean="0"/>
              <a:t>, </a:t>
            </a:r>
            <a:r>
              <a:rPr lang="en-US" dirty="0" smtClean="0">
                <a:hlinkClick r:id="rId8" tooltip="CAN bus"/>
              </a:rPr>
              <a:t>CAN</a:t>
            </a:r>
            <a:r>
              <a:rPr lang="en-US" dirty="0" smtClean="0"/>
              <a:t>, </a:t>
            </a:r>
            <a:r>
              <a:rPr lang="en-US" dirty="0" smtClean="0">
                <a:hlinkClick r:id="rId9" tooltip="IEEE 802.15.4"/>
              </a:rPr>
              <a:t>IEEE 802.15.4</a:t>
            </a:r>
            <a:r>
              <a:rPr lang="en-US" dirty="0" smtClean="0"/>
              <a:t>, </a:t>
            </a:r>
            <a:r>
              <a:rPr lang="en-US" dirty="0" smtClean="0">
                <a:hlinkClick r:id="rId10" tooltip="IEEE 802.11"/>
              </a:rPr>
              <a:t>IEEE 802.11</a:t>
            </a:r>
            <a:r>
              <a:rPr lang="en-US" dirty="0" smtClean="0"/>
              <a:t>, handheld video games</a:t>
            </a:r>
          </a:p>
          <a:p>
            <a:r>
              <a:rPr lang="en-US" dirty="0" smtClean="0"/>
              <a:t>Memory: </a:t>
            </a:r>
            <a:r>
              <a:rPr lang="en-US" dirty="0" smtClean="0">
                <a:hlinkClick r:id="rId11" tooltip="Flash memory"/>
              </a:rPr>
              <a:t>flash</a:t>
            </a:r>
            <a:r>
              <a:rPr lang="en-US" dirty="0" smtClean="0"/>
              <a:t> and </a:t>
            </a:r>
            <a:r>
              <a:rPr lang="en-US" u="sng" dirty="0" smtClean="0">
                <a:hlinkClick r:id="rId12"/>
              </a:rPr>
              <a:t>EEPROM</a:t>
            </a:r>
            <a:endParaRPr lang="en-US" u="sng" dirty="0" smtClean="0"/>
          </a:p>
          <a:p>
            <a:r>
              <a:rPr lang="en-US" dirty="0" smtClean="0"/>
              <a:t>Any </a:t>
            </a:r>
            <a:r>
              <a:rPr lang="en-US" dirty="0" smtClean="0">
                <a:hlinkClick r:id="rId13" tooltip="MultiMediaCard"/>
              </a:rPr>
              <a:t>MMC</a:t>
            </a:r>
            <a:r>
              <a:rPr lang="en-US" dirty="0" smtClean="0"/>
              <a:t> or </a:t>
            </a:r>
            <a:r>
              <a:rPr lang="en-US" dirty="0" smtClean="0">
                <a:hlinkClick r:id="rId14" tooltip="Secure Digital"/>
              </a:rPr>
              <a:t>SD</a:t>
            </a:r>
            <a:r>
              <a:rPr lang="en-US" dirty="0" smtClean="0"/>
              <a:t> card </a:t>
            </a:r>
          </a:p>
          <a:p>
            <a:endParaRPr lang="en-US" dirty="0" smtClean="0"/>
          </a:p>
          <a:p>
            <a:endParaRPr lang="en-US" dirty="0" smtClean="0"/>
          </a:p>
          <a:p>
            <a:endParaRPr lang="en-US" dirty="0"/>
          </a:p>
        </p:txBody>
      </p:sp>
    </p:spTree>
    <p:extLst>
      <p:ext uri="{BB962C8B-B14F-4D97-AF65-F5344CB8AC3E}">
        <p14:creationId xmlns:p14="http://schemas.microsoft.com/office/powerpoint/2010/main" xmlns="" val="24134072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rot="20521878">
            <a:off x="1641723" y="1313036"/>
            <a:ext cx="8320162" cy="1862048"/>
          </a:xfrm>
          <a:prstGeom prst="rect">
            <a:avLst/>
          </a:prstGeom>
          <a:noFill/>
        </p:spPr>
        <p:txBody>
          <a:bodyPr wrap="none" lIns="91440" tIns="45720" rIns="91440" bIns="45720">
            <a:spAutoFit/>
          </a:bodyPr>
          <a:lstStyle/>
          <a:p>
            <a:pPr algn="ctr"/>
            <a:r>
              <a:rPr lang="en-US" sz="11500" b="1" dirty="0">
                <a:ln w="10541" cmpd="sng">
                  <a:solidFill>
                    <a:srgbClr val="7D7D7D">
                      <a:tint val="100000"/>
                      <a:shade val="100000"/>
                      <a:satMod val="110000"/>
                    </a:srgbClr>
                  </a:solidFill>
                  <a:prstDash val="solid"/>
                </a:ln>
              </a:rPr>
              <a:t>T</a:t>
            </a:r>
            <a:r>
              <a:rPr lang="en-US" sz="11500" b="1" dirty="0" smtClean="0">
                <a:ln w="10541" cmpd="sng">
                  <a:solidFill>
                    <a:srgbClr val="7D7D7D">
                      <a:tint val="100000"/>
                      <a:shade val="100000"/>
                      <a:satMod val="110000"/>
                    </a:srgbClr>
                  </a:solidFill>
                  <a:prstDash val="solid"/>
                </a:ln>
              </a:rPr>
              <a:t>HANK YOU!</a:t>
            </a:r>
            <a:endParaRPr lang="en-US" sz="11500" b="1" cap="none" spc="0" dirty="0">
              <a:ln w="10541" cmpd="sng">
                <a:solidFill>
                  <a:srgbClr val="7D7D7D">
                    <a:tint val="100000"/>
                    <a:shade val="100000"/>
                    <a:satMod val="110000"/>
                  </a:srgbClr>
                </a:solidFill>
                <a:prstDash val="solid"/>
              </a:ln>
              <a:effectLst/>
            </a:endParaRPr>
          </a:p>
        </p:txBody>
      </p:sp>
    </p:spTree>
    <p:extLst>
      <p:ext uri="{BB962C8B-B14F-4D97-AF65-F5344CB8AC3E}">
        <p14:creationId xmlns:p14="http://schemas.microsoft.com/office/powerpoint/2010/main" xmlns="" val="2431700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19-02-14 at 10.46.39 PM.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1759788" y="543952"/>
            <a:ext cx="9464628" cy="5206778"/>
          </a:xfrm>
          <a:prstGeom prst="rect">
            <a:avLst/>
          </a:prstGeom>
        </p:spPr>
      </p:pic>
    </p:spTree>
    <p:extLst>
      <p:ext uri="{BB962C8B-B14F-4D97-AF65-F5344CB8AC3E}">
        <p14:creationId xmlns:p14="http://schemas.microsoft.com/office/powerpoint/2010/main" xmlns="" val="204058710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Connector 6"/>
          <p:cNvSpPr/>
          <p:nvPr/>
        </p:nvSpPr>
        <p:spPr>
          <a:xfrm>
            <a:off x="5676156" y="884208"/>
            <a:ext cx="182166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START</a:t>
            </a:r>
            <a:endParaRPr lang="en-IN" dirty="0"/>
          </a:p>
        </p:txBody>
      </p:sp>
      <p:sp>
        <p:nvSpPr>
          <p:cNvPr id="8" name="Parallelogram 7"/>
          <p:cNvSpPr/>
          <p:nvPr/>
        </p:nvSpPr>
        <p:spPr>
          <a:xfrm>
            <a:off x="4849479" y="1690779"/>
            <a:ext cx="3475008" cy="50033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SET 2 PINS AS O/P &amp; 1 PIN AS I/P</a:t>
            </a:r>
            <a:endParaRPr lang="en-IN" dirty="0"/>
          </a:p>
        </p:txBody>
      </p:sp>
      <p:sp>
        <p:nvSpPr>
          <p:cNvPr id="9" name="Parallelogram 8"/>
          <p:cNvSpPr/>
          <p:nvPr/>
        </p:nvSpPr>
        <p:spPr>
          <a:xfrm>
            <a:off x="4845882" y="2510288"/>
            <a:ext cx="3475007" cy="46419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INITIALIZE I=0</a:t>
            </a:r>
            <a:endParaRPr lang="en-IN" dirty="0"/>
          </a:p>
        </p:txBody>
      </p:sp>
      <p:sp>
        <p:nvSpPr>
          <p:cNvPr id="10" name="Flowchart: Connector 9"/>
          <p:cNvSpPr/>
          <p:nvPr/>
        </p:nvSpPr>
        <p:spPr>
          <a:xfrm>
            <a:off x="5676155" y="3276433"/>
            <a:ext cx="1821661" cy="38116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WHILE(1)</a:t>
            </a:r>
            <a:endParaRPr lang="en-IN" dirty="0"/>
          </a:p>
        </p:txBody>
      </p:sp>
      <p:sp>
        <p:nvSpPr>
          <p:cNvPr id="11" name="Diamond 10"/>
          <p:cNvSpPr/>
          <p:nvPr/>
        </p:nvSpPr>
        <p:spPr>
          <a:xfrm>
            <a:off x="4924236" y="3972465"/>
            <a:ext cx="3372928" cy="75912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BUTTON IS PRESSED</a:t>
            </a:r>
            <a:endParaRPr lang="en-IN" dirty="0"/>
          </a:p>
        </p:txBody>
      </p:sp>
      <p:sp>
        <p:nvSpPr>
          <p:cNvPr id="12" name="Diamond 11"/>
          <p:cNvSpPr/>
          <p:nvPr/>
        </p:nvSpPr>
        <p:spPr>
          <a:xfrm>
            <a:off x="5676155" y="4977441"/>
            <a:ext cx="1821661" cy="86264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I=0</a:t>
            </a:r>
            <a:endParaRPr lang="en-IN" dirty="0"/>
          </a:p>
        </p:txBody>
      </p:sp>
      <p:sp>
        <p:nvSpPr>
          <p:cNvPr id="13" name="Rectangle 12"/>
          <p:cNvSpPr/>
          <p:nvPr/>
        </p:nvSpPr>
        <p:spPr>
          <a:xfrm>
            <a:off x="5788313" y="5960853"/>
            <a:ext cx="1597348" cy="655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XOR BOTH LEDS &amp; I=1</a:t>
            </a:r>
            <a:endParaRPr lang="en-IN" dirty="0"/>
          </a:p>
        </p:txBody>
      </p:sp>
      <p:sp>
        <p:nvSpPr>
          <p:cNvPr id="14" name="Rectangle 13"/>
          <p:cNvSpPr/>
          <p:nvPr/>
        </p:nvSpPr>
        <p:spPr>
          <a:xfrm>
            <a:off x="3278038" y="4123427"/>
            <a:ext cx="119907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I=0</a:t>
            </a:r>
            <a:endParaRPr lang="en-IN" dirty="0"/>
          </a:p>
        </p:txBody>
      </p:sp>
      <p:cxnSp>
        <p:nvCxnSpPr>
          <p:cNvPr id="19" name="Straight Arrow Connector 18"/>
          <p:cNvCxnSpPr>
            <a:stCxn id="10" idx="4"/>
          </p:cNvCxnSpPr>
          <p:nvPr/>
        </p:nvCxnSpPr>
        <p:spPr>
          <a:xfrm>
            <a:off x="6586986" y="3657600"/>
            <a:ext cx="17254" cy="307842"/>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583386" y="2191110"/>
            <a:ext cx="1" cy="31917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79789" y="2974482"/>
            <a:ext cx="1" cy="31917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86986" y="1371601"/>
            <a:ext cx="1" cy="31917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604238" y="4714335"/>
            <a:ext cx="1" cy="31917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3" idx="0"/>
          </p:cNvCxnSpPr>
          <p:nvPr/>
        </p:nvCxnSpPr>
        <p:spPr>
          <a:xfrm flipH="1">
            <a:off x="6586987" y="5840083"/>
            <a:ext cx="17252" cy="12077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1" idx="1"/>
          </p:cNvCxnSpPr>
          <p:nvPr/>
        </p:nvCxnSpPr>
        <p:spPr>
          <a:xfrm flipH="1">
            <a:off x="4477110" y="4352027"/>
            <a:ext cx="447126"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4" idx="0"/>
            <a:endCxn id="10" idx="2"/>
          </p:cNvCxnSpPr>
          <p:nvPr/>
        </p:nvCxnSpPr>
        <p:spPr>
          <a:xfrm rot="5400000" flipH="1" flipV="1">
            <a:off x="4448659" y="2895932"/>
            <a:ext cx="656410" cy="1798581"/>
          </a:xfrm>
          <a:prstGeom prst="bentConnector2">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610700" y="4714335"/>
            <a:ext cx="536287" cy="369332"/>
          </a:xfrm>
          <a:prstGeom prst="rect">
            <a:avLst/>
          </a:prstGeom>
          <a:noFill/>
        </p:spPr>
        <p:txBody>
          <a:bodyPr wrap="square" rtlCol="0">
            <a:spAutoFit/>
          </a:bodyPr>
          <a:lstStyle/>
          <a:p>
            <a:r>
              <a:rPr lang="en-IN" dirty="0" smtClean="0"/>
              <a:t>YES</a:t>
            </a:r>
            <a:endParaRPr lang="en-IN" dirty="0"/>
          </a:p>
        </p:txBody>
      </p:sp>
      <p:sp>
        <p:nvSpPr>
          <p:cNvPr id="41" name="TextBox 40"/>
          <p:cNvSpPr txBox="1"/>
          <p:nvPr/>
        </p:nvSpPr>
        <p:spPr>
          <a:xfrm>
            <a:off x="4579178" y="3955214"/>
            <a:ext cx="579417" cy="400110"/>
          </a:xfrm>
          <a:prstGeom prst="rect">
            <a:avLst/>
          </a:prstGeom>
          <a:noFill/>
        </p:spPr>
        <p:txBody>
          <a:bodyPr wrap="square" rtlCol="0">
            <a:spAutoFit/>
          </a:bodyPr>
          <a:lstStyle/>
          <a:p>
            <a:r>
              <a:rPr lang="en-IN" sz="2000" dirty="0" smtClean="0"/>
              <a:t>NO</a:t>
            </a:r>
            <a:endParaRPr lang="en-IN" sz="2000" dirty="0"/>
          </a:p>
        </p:txBody>
      </p:sp>
      <p:sp>
        <p:nvSpPr>
          <p:cNvPr id="42" name="TextBox 41"/>
          <p:cNvSpPr txBox="1"/>
          <p:nvPr/>
        </p:nvSpPr>
        <p:spPr>
          <a:xfrm>
            <a:off x="6771735" y="5548244"/>
            <a:ext cx="862642" cy="369332"/>
          </a:xfrm>
          <a:prstGeom prst="rect">
            <a:avLst/>
          </a:prstGeom>
          <a:noFill/>
        </p:spPr>
        <p:txBody>
          <a:bodyPr wrap="square" rtlCol="0">
            <a:spAutoFit/>
          </a:bodyPr>
          <a:lstStyle/>
          <a:p>
            <a:r>
              <a:rPr lang="en-IN" dirty="0" smtClean="0"/>
              <a:t>YES</a:t>
            </a:r>
            <a:endParaRPr lang="en-IN" dirty="0"/>
          </a:p>
        </p:txBody>
      </p:sp>
      <p:cxnSp>
        <p:nvCxnSpPr>
          <p:cNvPr id="46" name="Elbow Connector 45"/>
          <p:cNvCxnSpPr>
            <a:stCxn id="13" idx="3"/>
            <a:endCxn id="10" idx="6"/>
          </p:cNvCxnSpPr>
          <p:nvPr/>
        </p:nvCxnSpPr>
        <p:spPr>
          <a:xfrm flipV="1">
            <a:off x="7385661" y="3467017"/>
            <a:ext cx="112155" cy="2821640"/>
          </a:xfrm>
          <a:prstGeom prst="bentConnector3">
            <a:avLst>
              <a:gd name="adj1" fmla="val 1296030"/>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2" idx="3"/>
          </p:cNvCxnSpPr>
          <p:nvPr/>
        </p:nvCxnSpPr>
        <p:spPr>
          <a:xfrm>
            <a:off x="7497816" y="5408762"/>
            <a:ext cx="13442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2" idx="3"/>
          </p:cNvCxnSpPr>
          <p:nvPr/>
        </p:nvCxnSpPr>
        <p:spPr>
          <a:xfrm>
            <a:off x="7497816" y="5408762"/>
            <a:ext cx="1344259"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471936" y="4986705"/>
            <a:ext cx="579417" cy="400110"/>
          </a:xfrm>
          <a:prstGeom prst="rect">
            <a:avLst/>
          </a:prstGeom>
          <a:noFill/>
        </p:spPr>
        <p:txBody>
          <a:bodyPr wrap="square" rtlCol="0">
            <a:spAutoFit/>
          </a:bodyPr>
          <a:lstStyle/>
          <a:p>
            <a:r>
              <a:rPr lang="en-IN" sz="2000" dirty="0" smtClean="0"/>
              <a:t>NO</a:t>
            </a:r>
            <a:endParaRPr lang="en-IN" sz="2000" dirty="0"/>
          </a:p>
        </p:txBody>
      </p:sp>
      <p:sp>
        <p:nvSpPr>
          <p:cNvPr id="54" name="TextBox 53"/>
          <p:cNvSpPr txBox="1"/>
          <p:nvPr/>
        </p:nvSpPr>
        <p:spPr>
          <a:xfrm>
            <a:off x="0" y="112143"/>
            <a:ext cx="12192000" cy="707886"/>
          </a:xfrm>
          <a:prstGeom prst="rect">
            <a:avLst/>
          </a:prstGeom>
          <a:noFill/>
        </p:spPr>
        <p:txBody>
          <a:bodyPr wrap="square" rtlCol="0">
            <a:spAutoFit/>
          </a:bodyPr>
          <a:lstStyle/>
          <a:p>
            <a:pPr marL="457200" indent="-457200" algn="ctr"/>
            <a:r>
              <a:rPr lang="en-IN" sz="4000" dirty="0"/>
              <a:t>BUTTON DEBOUNCING</a:t>
            </a:r>
          </a:p>
        </p:txBody>
      </p:sp>
    </p:spTree>
    <p:extLst>
      <p:ext uri="{BB962C8B-B14F-4D97-AF65-F5344CB8AC3E}">
        <p14:creationId xmlns:p14="http://schemas.microsoft.com/office/powerpoint/2010/main" xmlns="" val="194752675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2019-02-14-22-49-28.mp4">
            <a:hlinkClick r:id="" action="ppaction://media"/>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2173857" y="814111"/>
            <a:ext cx="7771749" cy="4275474"/>
          </a:xfrm>
          <a:prstGeom prst="rect">
            <a:avLst/>
          </a:prstGeom>
        </p:spPr>
      </p:pic>
    </p:spTree>
    <p:extLst>
      <p:ext uri="{BB962C8B-B14F-4D97-AF65-F5344CB8AC3E}">
        <p14:creationId xmlns:p14="http://schemas.microsoft.com/office/powerpoint/2010/main" xmlns="" val="19534512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0766" y="2258170"/>
            <a:ext cx="8791575" cy="1601650"/>
          </a:xfrm>
        </p:spPr>
        <p:txBody>
          <a:bodyPr/>
          <a:lstStyle/>
          <a:p>
            <a:r>
              <a:rPr lang="en-US" dirty="0" smtClean="0"/>
              <a:t>                     IR sensor</a:t>
            </a:r>
            <a:br>
              <a:rPr lang="en-US" dirty="0" smtClean="0"/>
            </a:br>
            <a:r>
              <a:rPr lang="en-US" dirty="0" smtClean="0"/>
              <a:t>          (INFRARED RAY SENSOR)</a:t>
            </a:r>
            <a:endParaRPr lang="en-US" dirty="0"/>
          </a:p>
        </p:txBody>
      </p:sp>
    </p:spTree>
    <p:extLst>
      <p:ext uri="{BB962C8B-B14F-4D97-AF65-F5344CB8AC3E}">
        <p14:creationId xmlns:p14="http://schemas.microsoft.com/office/powerpoint/2010/main" xmlns="" val="42616817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9333" y="541867"/>
            <a:ext cx="9762067" cy="1200329"/>
          </a:xfrm>
          <a:prstGeom prst="rect">
            <a:avLst/>
          </a:prstGeom>
          <a:noFill/>
        </p:spPr>
        <p:txBody>
          <a:bodyPr wrap="square" rtlCol="0">
            <a:spAutoFit/>
          </a:bodyPr>
          <a:lstStyle/>
          <a:p>
            <a:r>
              <a:rPr lang="en-US" sz="3200" dirty="0" smtClean="0"/>
              <a:t>WHAT IS IR SENSOR?</a:t>
            </a:r>
          </a:p>
          <a:p>
            <a:pPr>
              <a:buFont typeface="Wingdings" pitchFamily="2" charset="2"/>
              <a:buChar char="Ø"/>
            </a:pPr>
            <a:r>
              <a:rPr lang="en-US" sz="2000" dirty="0" smtClean="0"/>
              <a:t>An </a:t>
            </a:r>
            <a:r>
              <a:rPr lang="en-US" sz="2000" b="1" dirty="0" smtClean="0"/>
              <a:t>infrared sensor</a:t>
            </a:r>
            <a:r>
              <a:rPr lang="en-US" sz="2000" dirty="0" smtClean="0"/>
              <a:t> is an electronic device, that emits in order to sense some aspects of the surroundings.</a:t>
            </a:r>
          </a:p>
        </p:txBody>
      </p:sp>
      <p:pic>
        <p:nvPicPr>
          <p:cNvPr id="3" name="Picture 2" descr="IR Sensor.JPG"/>
          <p:cNvPicPr>
            <a:picLocks noChangeAspect="1"/>
          </p:cNvPicPr>
          <p:nvPr/>
        </p:nvPicPr>
        <p:blipFill>
          <a:blip r:embed="rId2"/>
          <a:stretch>
            <a:fillRect/>
          </a:stretch>
        </p:blipFill>
        <p:spPr>
          <a:xfrm>
            <a:off x="1976857" y="2035330"/>
            <a:ext cx="2489200" cy="1267036"/>
          </a:xfrm>
          <a:prstGeom prst="rect">
            <a:avLst/>
          </a:prstGeom>
        </p:spPr>
      </p:pic>
      <p:pic>
        <p:nvPicPr>
          <p:cNvPr id="4" name="Picture 3" descr="PIR.JPG"/>
          <p:cNvPicPr>
            <a:picLocks noChangeAspect="1"/>
          </p:cNvPicPr>
          <p:nvPr/>
        </p:nvPicPr>
        <p:blipFill>
          <a:blip r:embed="rId3"/>
          <a:stretch>
            <a:fillRect/>
          </a:stretch>
        </p:blipFill>
        <p:spPr>
          <a:xfrm>
            <a:off x="5588516" y="2090088"/>
            <a:ext cx="2751666" cy="1193801"/>
          </a:xfrm>
          <a:prstGeom prst="rect">
            <a:avLst/>
          </a:prstGeom>
        </p:spPr>
      </p:pic>
      <p:sp>
        <p:nvSpPr>
          <p:cNvPr id="5" name="TextBox 4"/>
          <p:cNvSpPr txBox="1"/>
          <p:nvPr/>
        </p:nvSpPr>
        <p:spPr>
          <a:xfrm>
            <a:off x="2761163" y="3379819"/>
            <a:ext cx="1498600" cy="307777"/>
          </a:xfrm>
          <a:prstGeom prst="rect">
            <a:avLst/>
          </a:prstGeom>
          <a:noFill/>
        </p:spPr>
        <p:txBody>
          <a:bodyPr wrap="square" rtlCol="0">
            <a:spAutoFit/>
          </a:bodyPr>
          <a:lstStyle/>
          <a:p>
            <a:r>
              <a:rPr lang="en-US" sz="1400" dirty="0" smtClean="0"/>
              <a:t>Active IR</a:t>
            </a:r>
            <a:endParaRPr lang="en-US" sz="1400" dirty="0"/>
          </a:p>
        </p:txBody>
      </p:sp>
      <p:sp>
        <p:nvSpPr>
          <p:cNvPr id="6" name="TextBox 5"/>
          <p:cNvSpPr txBox="1"/>
          <p:nvPr/>
        </p:nvSpPr>
        <p:spPr>
          <a:xfrm>
            <a:off x="6305384" y="3336972"/>
            <a:ext cx="1879600" cy="307777"/>
          </a:xfrm>
          <a:prstGeom prst="rect">
            <a:avLst/>
          </a:prstGeom>
          <a:noFill/>
        </p:spPr>
        <p:txBody>
          <a:bodyPr wrap="square" rtlCol="0">
            <a:spAutoFit/>
          </a:bodyPr>
          <a:lstStyle/>
          <a:p>
            <a:r>
              <a:rPr lang="en-US" sz="1400" dirty="0" smtClean="0"/>
              <a:t>Passive IR(PIR)</a:t>
            </a:r>
            <a:endParaRPr lang="en-US" sz="1400" dirty="0"/>
          </a:p>
        </p:txBody>
      </p:sp>
      <p:sp>
        <p:nvSpPr>
          <p:cNvPr id="7" name="TextBox 6"/>
          <p:cNvSpPr txBox="1"/>
          <p:nvPr/>
        </p:nvSpPr>
        <p:spPr>
          <a:xfrm>
            <a:off x="1486306" y="3764942"/>
            <a:ext cx="8102600" cy="1477328"/>
          </a:xfrm>
          <a:prstGeom prst="rect">
            <a:avLst/>
          </a:prstGeom>
          <a:noFill/>
        </p:spPr>
        <p:txBody>
          <a:bodyPr wrap="square" rtlCol="0">
            <a:spAutoFit/>
          </a:bodyPr>
          <a:lstStyle/>
          <a:p>
            <a:pPr>
              <a:buFont typeface="Wingdings" pitchFamily="2" charset="2"/>
              <a:buChar char="Ø"/>
            </a:pPr>
            <a:r>
              <a:rPr lang="en-US" dirty="0" smtClean="0"/>
              <a:t>The wavelengths of these regions and their applications are shown below.</a:t>
            </a:r>
          </a:p>
          <a:p>
            <a:pPr>
              <a:buFont typeface="Arial" pitchFamily="34" charset="0"/>
              <a:buChar char="•"/>
            </a:pPr>
            <a:r>
              <a:rPr lang="en-US" dirty="0" smtClean="0"/>
              <a:t>Near infrared region — 700 nm to 1400 nm — IR sensors, fiber optic</a:t>
            </a:r>
          </a:p>
          <a:p>
            <a:pPr>
              <a:buFont typeface="Arial" pitchFamily="34" charset="0"/>
              <a:buChar char="•"/>
            </a:pPr>
            <a:r>
              <a:rPr lang="en-US" dirty="0" smtClean="0"/>
              <a:t>Mid infrared region — 1400 nm to 3000 nm — Heat sensing</a:t>
            </a:r>
          </a:p>
          <a:p>
            <a:pPr>
              <a:buFont typeface="Arial" pitchFamily="34" charset="0"/>
              <a:buChar char="•"/>
            </a:pPr>
            <a:r>
              <a:rPr lang="en-US" dirty="0" smtClean="0"/>
              <a:t>Far infrared region — 3000 nm to 1 mm — Thermal imaging</a:t>
            </a:r>
          </a:p>
          <a:p>
            <a:endParaRPr lang="en-US" dirty="0"/>
          </a:p>
        </p:txBody>
      </p:sp>
    </p:spTree>
    <p:extLst>
      <p:ext uri="{BB962C8B-B14F-4D97-AF65-F5344CB8AC3E}">
        <p14:creationId xmlns:p14="http://schemas.microsoft.com/office/powerpoint/2010/main" xmlns="" val="250201246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240</TotalTime>
  <Words>1426</Words>
  <Application>Microsoft Office PowerPoint</Application>
  <PresentationFormat>Custom</PresentationFormat>
  <Paragraphs>283</Paragraphs>
  <Slides>41</Slides>
  <Notes>0</Notes>
  <HiddenSlides>0</HiddenSlides>
  <MMClips>6</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Circuit</vt:lpstr>
      <vt:lpstr>Slide 1</vt:lpstr>
      <vt:lpstr>Slide 2</vt:lpstr>
      <vt:lpstr>Slide 3</vt:lpstr>
      <vt:lpstr>Slide 4</vt:lpstr>
      <vt:lpstr>Slide 5</vt:lpstr>
      <vt:lpstr>Slide 6</vt:lpstr>
      <vt:lpstr>Slide 7</vt:lpstr>
      <vt:lpstr>                     IR sensor           (INFRARED RAY SENSOR)</vt:lpstr>
      <vt:lpstr>Slide 9</vt:lpstr>
      <vt:lpstr>Slide 10</vt:lpstr>
      <vt:lpstr>Slide 11</vt:lpstr>
      <vt:lpstr>Slide 12</vt:lpstr>
      <vt:lpstr>What is uart?</vt:lpstr>
      <vt:lpstr>Slide 14</vt:lpstr>
      <vt:lpstr>Slide 15</vt:lpstr>
      <vt:lpstr>Slide 16</vt:lpstr>
      <vt:lpstr>Slide 17</vt:lpstr>
      <vt:lpstr>Distance measurement using Ultrasonic sensor hc-sr04</vt:lpstr>
      <vt:lpstr>Slide 19</vt:lpstr>
      <vt:lpstr>Slide 20</vt:lpstr>
      <vt:lpstr>specifications</vt:lpstr>
      <vt:lpstr>Twi (TWO WIRE SERIAL INTERFACE)</vt:lpstr>
      <vt:lpstr>WHY TO USE TWI ?</vt:lpstr>
      <vt:lpstr>Slide 24</vt:lpstr>
      <vt:lpstr>How to use  twi?</vt:lpstr>
      <vt:lpstr>Slide 26</vt:lpstr>
      <vt:lpstr>Slide 27</vt:lpstr>
      <vt:lpstr>                   mpu6050  </vt:lpstr>
      <vt:lpstr>Slide 29</vt:lpstr>
      <vt:lpstr>Slide 30</vt:lpstr>
      <vt:lpstr>Slide 31</vt:lpstr>
      <vt:lpstr>Slide 32</vt:lpstr>
      <vt:lpstr>Slide 33</vt:lpstr>
      <vt:lpstr>SERIAL PERIPHERAL interface                      (SPI)      </vt:lpstr>
      <vt:lpstr>Slide 35</vt:lpstr>
      <vt:lpstr>Slide 36</vt:lpstr>
      <vt:lpstr>Slide 37</vt:lpstr>
      <vt:lpstr>Slide 38</vt:lpstr>
      <vt:lpstr>Slide 39</vt:lpstr>
      <vt:lpstr>Slide 40</vt:lpstr>
      <vt:lpstr>Slide 41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SENSOR KIT</dc:title>
  <dc:creator>Dhruv Patel</dc:creator>
  <cp:lastModifiedBy>Shubham Patil</cp:lastModifiedBy>
  <cp:revision>23</cp:revision>
  <dcterms:created xsi:type="dcterms:W3CDTF">2019-02-16T13:57:13Z</dcterms:created>
  <dcterms:modified xsi:type="dcterms:W3CDTF">2019-08-12T18:27:07Z</dcterms:modified>
</cp:coreProperties>
</file>